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353" r:id="rId3"/>
    <p:sldId id="354" r:id="rId4"/>
    <p:sldId id="316" r:id="rId5"/>
    <p:sldId id="319" r:id="rId6"/>
    <p:sldId id="320" r:id="rId7"/>
    <p:sldId id="321" r:id="rId8"/>
    <p:sldId id="324" r:id="rId9"/>
    <p:sldId id="329" r:id="rId10"/>
    <p:sldId id="345" r:id="rId11"/>
    <p:sldId id="348" r:id="rId12"/>
    <p:sldId id="355" r:id="rId13"/>
    <p:sldId id="356" r:id="rId14"/>
    <p:sldId id="351" r:id="rId15"/>
    <p:sldId id="357" r:id="rId16"/>
  </p:sldIdLst>
  <p:sldSz cx="12192000" cy="6858000"/>
  <p:notesSz cx="6794500" cy="9906000"/>
  <p:embeddedFontLst>
    <p:embeddedFont>
      <p:font typeface="Amatic SC" panose="020B0604020202020204" charset="-79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imSun" panose="02010600030101010101" pitchFamily="2" charset="-12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MOfZGWHoXsgXABK1ss09fn1kH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5C9611-0839-4195-A766-16246CBAFDDB}">
  <a:tblStyle styleId="{6E5C9611-0839-4195-A766-16246CBAFDD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0A1B5D5-9B99-4C35-A422-299274C87663}" styleName="Middels stil 1 -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iddels stil 4 -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30" autoAdjust="0"/>
  </p:normalViewPr>
  <p:slideViewPr>
    <p:cSldViewPr snapToGrid="0">
      <p:cViewPr varScale="1">
        <p:scale>
          <a:sx n="51" d="100"/>
          <a:sy n="51" d="100"/>
        </p:scale>
        <p:origin x="12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117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20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8"/>
            <a:ext cx="12192000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9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31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71527" y="6497158"/>
            <a:ext cx="1497107" cy="358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4"/>
          <p:cNvCxnSpPr/>
          <p:nvPr/>
        </p:nvCxnSpPr>
        <p:spPr>
          <a:xfrm>
            <a:off x="161365" y="206188"/>
            <a:ext cx="1177065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4"/>
          <p:cNvCxnSpPr/>
          <p:nvPr/>
        </p:nvCxnSpPr>
        <p:spPr>
          <a:xfrm>
            <a:off x="161365" y="6624913"/>
            <a:ext cx="949362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4"/>
          <p:cNvCxnSpPr/>
          <p:nvPr/>
        </p:nvCxnSpPr>
        <p:spPr>
          <a:xfrm rot="10800000">
            <a:off x="277905" y="80683"/>
            <a:ext cx="0" cy="66407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4"/>
          <p:cNvCxnSpPr/>
          <p:nvPr/>
        </p:nvCxnSpPr>
        <p:spPr>
          <a:xfrm rot="10800000">
            <a:off x="11851340" y="98612"/>
            <a:ext cx="0" cy="66228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4"/>
          <p:cNvCxnSpPr/>
          <p:nvPr/>
        </p:nvCxnSpPr>
        <p:spPr>
          <a:xfrm>
            <a:off x="11353800" y="6624913"/>
            <a:ext cx="65890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et.colorado.edu/sims/cheerpj/radio-waves/latest/radio-waves.html?simulation=radio-wave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senderen.n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location.ne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ing.e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raceroute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optisk_fib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DKHZKTRyze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136" y="597678"/>
            <a:ext cx="6072834" cy="531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7"/>
          <p:cNvSpPr txBox="1"/>
          <p:nvPr/>
        </p:nvSpPr>
        <p:spPr>
          <a:xfrm>
            <a:off x="564775" y="410135"/>
            <a:ext cx="623943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0" b="1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Internett fanger</a:t>
            </a:r>
            <a:endParaRPr sz="8000" b="1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50850" y="5772808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/>
              <a:t>Oslo 29.09.21</a:t>
            </a:r>
          </a:p>
          <a:p>
            <a:r>
              <a:rPr lang="nb-NO" sz="1800" dirty="0" smtClean="0"/>
              <a:t>Liv Oddrun Voll og </a:t>
            </a:r>
            <a:r>
              <a:rPr lang="nb-NO" sz="1800" dirty="0" err="1"/>
              <a:t>Subashini</a:t>
            </a:r>
            <a:r>
              <a:rPr lang="nb-NO" sz="1800" dirty="0"/>
              <a:t> </a:t>
            </a:r>
            <a:r>
              <a:rPr lang="nb-NO" sz="1800" dirty="0" smtClean="0"/>
              <a:t>P. Ruben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363415" y="-223288"/>
            <a:ext cx="10515600" cy="1325563"/>
          </a:xfrm>
        </p:spPr>
        <p:txBody>
          <a:bodyPr/>
          <a:lstStyle/>
          <a:p>
            <a:r>
              <a:rPr lang="nb-NO" altLang="nb-NO" sz="3600" dirty="0" smtClean="0"/>
              <a:t>Oppgave </a:t>
            </a:r>
            <a:r>
              <a:rPr lang="nb-NO" altLang="nb-NO" sz="3600" dirty="0" smtClean="0"/>
              <a:t>5: </a:t>
            </a:r>
            <a:r>
              <a:rPr lang="nb-NO" altLang="nb-NO" sz="3600" dirty="0" smtClean="0"/>
              <a:t>Bruk animasjon</a:t>
            </a:r>
            <a:endParaRPr lang="nb-NO" altLang="nb-NO" sz="3600" dirty="0"/>
          </a:p>
        </p:txBody>
      </p:sp>
      <p:sp>
        <p:nvSpPr>
          <p:cNvPr id="11268" name="TekstSylinder 3"/>
          <p:cNvSpPr txBox="1">
            <a:spLocks noChangeArrowheads="1"/>
          </p:cNvSpPr>
          <p:nvPr/>
        </p:nvSpPr>
        <p:spPr bwMode="auto">
          <a:xfrm>
            <a:off x="193431" y="6488668"/>
            <a:ext cx="11605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hlinkClick r:id="rId2"/>
              </a:rPr>
              <a:t>https</a:t>
            </a:r>
            <a:r>
              <a:rPr lang="nb-NO" altLang="nb-NO" sz="1800" dirty="0">
                <a:hlinkClick r:id="rId2"/>
              </a:rPr>
              <a:t>://phet.colorado.edu/sims/cheerpj/radio-waves/latest/radio-waves.html?simulation=radio-waves</a:t>
            </a:r>
            <a:r>
              <a:rPr lang="nb-NO" altLang="nb-NO" sz="1800" dirty="0"/>
              <a:t>              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79" y="791186"/>
            <a:ext cx="7288672" cy="54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</a:t>
            </a:r>
            <a:r>
              <a:rPr lang="nb-NO" dirty="0" smtClean="0"/>
              <a:t>6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37" y="806423"/>
            <a:ext cx="1001493" cy="72077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004018" y="2331867"/>
            <a:ext cx="10349782" cy="1848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Oppgaver 1:</a:t>
            </a:r>
          </a:p>
          <a:p>
            <a:pPr marL="285750" lvl="0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 smtClean="0"/>
              <a:t>Finn, og ta bilde av, så mange trådløse rutere du finner på skolen</a:t>
            </a:r>
          </a:p>
          <a:p>
            <a:pPr marL="285750" lvl="0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 smtClean="0"/>
              <a:t>Hvor mange </a:t>
            </a:r>
            <a:r>
              <a:rPr lang="nb-NO" dirty="0" err="1" smtClean="0"/>
              <a:t>wifi</a:t>
            </a:r>
            <a:r>
              <a:rPr lang="nb-NO" dirty="0" smtClean="0"/>
              <a:t>-nett har du logget inn på og lagret i telefonen?</a:t>
            </a:r>
          </a:p>
          <a:p>
            <a:pPr marL="285750" lvl="0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 smtClean="0"/>
              <a:t>Bruk </a:t>
            </a:r>
            <a:r>
              <a:rPr lang="nb-NO" dirty="0" smtClean="0">
                <a:hlinkClick r:id="rId3"/>
              </a:rPr>
              <a:t>www.finnsenderen.no</a:t>
            </a:r>
            <a:r>
              <a:rPr lang="nb-NO" dirty="0" smtClean="0"/>
              <a:t> , legg inn adressen til skolen og se hvor det er mobilbasestasjoner i ditt nærområde. Se om du kan finne og ta bilde av alle mobilbasestasjoner mellom skolen og hjemme.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sz="1100" dirty="0">
              <a:solidFill>
                <a:srgbClr val="202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</a:t>
            </a:r>
            <a:r>
              <a:rPr lang="nb-NO" dirty="0" smtClean="0"/>
              <a:t>7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2"/>
          <a:srcRect t="19933" r="11778"/>
          <a:stretch/>
        </p:blipFill>
        <p:spPr>
          <a:xfrm>
            <a:off x="9916411" y="510219"/>
            <a:ext cx="1000119" cy="108309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004018" y="1822697"/>
            <a:ext cx="10349782" cy="1903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Oppgaver: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Finn IP adressen til telefonen din (innstillinger/om telefonen)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Gå </a:t>
            </a:r>
            <a:r>
              <a:rPr lang="nb-NO" dirty="0"/>
              <a:t>til </a:t>
            </a:r>
            <a:r>
              <a:rPr lang="nb-NO" u="sng" dirty="0">
                <a:hlinkClick r:id="rId3"/>
              </a:rPr>
              <a:t>www.iplocation.net</a:t>
            </a:r>
            <a:r>
              <a:rPr lang="nb-NO" dirty="0"/>
              <a:t> og se hvilken </a:t>
            </a:r>
            <a:r>
              <a:rPr lang="nb-NO" dirty="0" err="1"/>
              <a:t>ip</a:t>
            </a:r>
            <a:r>
              <a:rPr lang="nb-NO" dirty="0"/>
              <a:t>-adresse dere selv har. </a:t>
            </a:r>
            <a:r>
              <a:rPr lang="nb-NO" dirty="0" smtClean="0"/>
              <a:t>Prøv å logge inn via mobiltelefonen. Får dere opp den samme IP-adressen som telefonen har?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Hvor mange ulike identiteter har dere i internett (brukernavn eller telefonnummer)?</a:t>
            </a:r>
          </a:p>
          <a:p>
            <a:endParaRPr lang="nb-NO" dirty="0"/>
          </a:p>
          <a:p>
            <a:endParaRPr lang="nb-NO" dirty="0"/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sz="1100" dirty="0">
              <a:solidFill>
                <a:srgbClr val="202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</a:t>
            </a:r>
            <a:r>
              <a:rPr lang="nb-NO" dirty="0" smtClean="0"/>
              <a:t>8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2"/>
          <a:srcRect t="19933" r="11778"/>
          <a:stretch/>
        </p:blipFill>
        <p:spPr>
          <a:xfrm>
            <a:off x="9916411" y="510219"/>
            <a:ext cx="1000119" cy="108309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004018" y="1822697"/>
            <a:ext cx="10349782" cy="1472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Oppgaver: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Finn IP adresse ut fra den digitale koden.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Finn den digitale koden til din egen IP-adresse.</a:t>
            </a:r>
          </a:p>
          <a:p>
            <a:endParaRPr lang="nb-NO" dirty="0"/>
          </a:p>
          <a:p>
            <a:endParaRPr lang="nb-NO" dirty="0"/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sz="1100" dirty="0">
              <a:solidFill>
                <a:srgbClr val="202122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983" y="3850381"/>
            <a:ext cx="7001852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864096"/>
          </a:xfrm>
        </p:spPr>
        <p:txBody>
          <a:bodyPr/>
          <a:lstStyle/>
          <a:p>
            <a:r>
              <a:rPr lang="nb-NO" dirty="0" smtClean="0"/>
              <a:t>Omregningstabell 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413395"/>
              </p:ext>
            </p:extLst>
          </p:nvPr>
        </p:nvGraphicFramePr>
        <p:xfrm>
          <a:off x="422030" y="1196753"/>
          <a:ext cx="11127544" cy="489981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39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0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1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</a:t>
            </a:r>
            <a:r>
              <a:rPr lang="nb-NO" dirty="0" smtClean="0"/>
              <a:t>9: </a:t>
            </a:r>
            <a:r>
              <a:rPr lang="nb-NO" dirty="0" smtClean="0"/>
              <a:t>sorter bildene</a:t>
            </a:r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3433632" y="1441651"/>
            <a:ext cx="2254702" cy="1287059"/>
            <a:chOff x="25203" y="1293281"/>
            <a:chExt cx="2254702" cy="1287059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3" y="1293281"/>
              <a:ext cx="2254702" cy="1287059"/>
            </a:xfrm>
            <a:prstGeom prst="rect">
              <a:avLst/>
            </a:prstGeom>
          </p:spPr>
        </p:pic>
        <p:sp>
          <p:nvSpPr>
            <p:cNvPr id="5" name="TextBox 10"/>
            <p:cNvSpPr txBox="1"/>
            <p:nvPr/>
          </p:nvSpPr>
          <p:spPr>
            <a:xfrm>
              <a:off x="25203" y="1293281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/>
                <a:t>Ulv</a:t>
              </a:r>
              <a:endParaRPr lang="nb-NO" b="1" dirty="0"/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5738499" y="1544353"/>
            <a:ext cx="1938360" cy="2051716"/>
            <a:chOff x="3157896" y="205889"/>
            <a:chExt cx="2628424" cy="2612905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1244" y="575221"/>
              <a:ext cx="2545076" cy="2243573"/>
            </a:xfrm>
            <a:prstGeom prst="rect">
              <a:avLst/>
            </a:prstGeom>
          </p:spPr>
        </p:pic>
        <p:sp>
          <p:nvSpPr>
            <p:cNvPr id="8" name="TextBox 11"/>
            <p:cNvSpPr txBox="1"/>
            <p:nvPr/>
          </p:nvSpPr>
          <p:spPr>
            <a:xfrm>
              <a:off x="3157896" y="205889"/>
              <a:ext cx="2437074" cy="39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/>
                <a:t>Opplæringsloven</a:t>
              </a:r>
              <a:endParaRPr lang="nb-NO" b="1" dirty="0"/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7990301" y="1238789"/>
            <a:ext cx="1575775" cy="2170064"/>
            <a:chOff x="6709401" y="31164"/>
            <a:chExt cx="2053546" cy="2924944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01" y="31164"/>
              <a:ext cx="1908069" cy="2924944"/>
            </a:xfrm>
            <a:prstGeom prst="rect">
              <a:avLst/>
            </a:prstGeom>
          </p:spPr>
        </p:pic>
        <p:sp>
          <p:nvSpPr>
            <p:cNvPr id="11" name="TextBox 12"/>
            <p:cNvSpPr txBox="1"/>
            <p:nvPr/>
          </p:nvSpPr>
          <p:spPr>
            <a:xfrm>
              <a:off x="6834065" y="74456"/>
              <a:ext cx="1928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>
                  <a:solidFill>
                    <a:schemeClr val="bg1"/>
                  </a:solidFill>
                </a:rPr>
                <a:t>Grantre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9832463" y="1995056"/>
            <a:ext cx="1670835" cy="1668689"/>
            <a:chOff x="9679850" y="74456"/>
            <a:chExt cx="2143125" cy="2143125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9850" y="74456"/>
              <a:ext cx="2143125" cy="21431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483933" y="166577"/>
              <a:ext cx="1339042" cy="39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>
                  <a:solidFill>
                    <a:schemeClr val="bg1"/>
                  </a:solidFill>
                </a:rPr>
                <a:t>Rasehund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8688720" y="3554014"/>
            <a:ext cx="2352947" cy="1871662"/>
            <a:chOff x="8775263" y="3109917"/>
            <a:chExt cx="2352947" cy="1871662"/>
          </a:xfrm>
        </p:grpSpPr>
        <p:pic>
          <p:nvPicPr>
            <p:cNvPr id="16" name="Picture 4"/>
            <p:cNvPicPr>
              <a:picLocks noChangeAspect="1"/>
            </p:cNvPicPr>
            <p:nvPr/>
          </p:nvPicPr>
          <p:blipFill rotWithShape="1">
            <a:blip r:embed="rId6"/>
            <a:srcRect r="21428"/>
            <a:stretch/>
          </p:blipFill>
          <p:spPr>
            <a:xfrm>
              <a:off x="8775263" y="3109917"/>
              <a:ext cx="2352947" cy="1871662"/>
            </a:xfrm>
            <a:prstGeom prst="rect">
              <a:avLst/>
            </a:prstGeom>
          </p:spPr>
        </p:pic>
        <p:sp>
          <p:nvSpPr>
            <p:cNvPr id="17" name="TextBox 14"/>
            <p:cNvSpPr txBox="1"/>
            <p:nvPr/>
          </p:nvSpPr>
          <p:spPr>
            <a:xfrm>
              <a:off x="8775263" y="3129992"/>
              <a:ext cx="1928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/>
                <a:t>Brød</a:t>
              </a:r>
              <a:endParaRPr lang="nb-NO" b="1" dirty="0"/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2407948" y="2688960"/>
            <a:ext cx="1992689" cy="2099440"/>
            <a:chOff x="3056895" y="4077235"/>
            <a:chExt cx="1992689" cy="2099440"/>
          </a:xfrm>
        </p:grpSpPr>
        <p:pic>
          <p:nvPicPr>
            <p:cNvPr id="19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18500" r="5901" b="19550"/>
            <a:stretch/>
          </p:blipFill>
          <p:spPr>
            <a:xfrm>
              <a:off x="3056895" y="4077235"/>
              <a:ext cx="1992689" cy="2099440"/>
            </a:xfrm>
            <a:prstGeom prst="rect">
              <a:avLst/>
            </a:prstGeom>
          </p:spPr>
        </p:pic>
        <p:sp>
          <p:nvSpPr>
            <p:cNvPr id="20" name="TextBox 17"/>
            <p:cNvSpPr txBox="1"/>
            <p:nvPr/>
          </p:nvSpPr>
          <p:spPr>
            <a:xfrm>
              <a:off x="3414317" y="4942289"/>
              <a:ext cx="141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err="1" smtClean="0">
                  <a:solidFill>
                    <a:schemeClr val="bg1"/>
                  </a:solidFill>
                </a:rPr>
                <a:t>Mariusgenser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839034" y="2068731"/>
            <a:ext cx="1403185" cy="2061846"/>
            <a:chOff x="1144044" y="3689423"/>
            <a:chExt cx="1403185" cy="2061846"/>
          </a:xfrm>
        </p:grpSpPr>
        <p:pic>
          <p:nvPicPr>
            <p:cNvPr id="22" name="Content Placeholder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1" r="20945"/>
            <a:stretch/>
          </p:blipFill>
          <p:spPr>
            <a:xfrm>
              <a:off x="1144044" y="4050040"/>
              <a:ext cx="1232628" cy="1701229"/>
            </a:xfrm>
            <a:prstGeom prst="rect">
              <a:avLst/>
            </a:prstGeom>
          </p:spPr>
        </p:pic>
        <p:sp>
          <p:nvSpPr>
            <p:cNvPr id="23" name="TextBox 18"/>
            <p:cNvSpPr txBox="1"/>
            <p:nvPr/>
          </p:nvSpPr>
          <p:spPr>
            <a:xfrm>
              <a:off x="1144044" y="3689423"/>
              <a:ext cx="140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/>
                <a:t>Smarttelefon</a:t>
              </a:r>
              <a:endParaRPr lang="nb-NO" b="1" dirty="0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5815406" y="3707902"/>
            <a:ext cx="2635019" cy="1480183"/>
            <a:chOff x="5310319" y="4566853"/>
            <a:chExt cx="2635019" cy="1480183"/>
          </a:xfrm>
        </p:grpSpPr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19" y="4566853"/>
              <a:ext cx="2635019" cy="1480183"/>
            </a:xfrm>
            <a:prstGeom prst="rect">
              <a:avLst/>
            </a:prstGeom>
          </p:spPr>
        </p:pic>
        <p:sp>
          <p:nvSpPr>
            <p:cNvPr id="26" name="TextBox 15"/>
            <p:cNvSpPr txBox="1"/>
            <p:nvPr/>
          </p:nvSpPr>
          <p:spPr>
            <a:xfrm>
              <a:off x="6679099" y="4612247"/>
              <a:ext cx="1266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/>
                <a:t>Apple </a:t>
              </a:r>
              <a:r>
                <a:rPr lang="nb-NO" b="1" dirty="0" err="1" smtClean="0"/>
                <a:t>iCar</a:t>
              </a:r>
              <a:endParaRPr lang="nb-NO" b="1" dirty="0"/>
            </a:p>
          </p:txBody>
        </p:sp>
      </p:grpSp>
      <p:sp>
        <p:nvSpPr>
          <p:cNvPr id="27" name="Pil mot venstre og høyre 26"/>
          <p:cNvSpPr/>
          <p:nvPr/>
        </p:nvSpPr>
        <p:spPr>
          <a:xfrm>
            <a:off x="912354" y="5605633"/>
            <a:ext cx="10399776" cy="256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/>
          <p:cNvSpPr txBox="1"/>
          <p:nvPr/>
        </p:nvSpPr>
        <p:spPr>
          <a:xfrm>
            <a:off x="529359" y="596601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Teknologi</a:t>
            </a:r>
            <a:endParaRPr lang="nb-NO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10538929" y="5966017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Ikke teknologi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28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1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838200" y="1459417"/>
            <a:ext cx="10515600" cy="1951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1. Velg et bilde på internett og skriv </a:t>
            </a:r>
            <a:r>
              <a:rPr lang="nb-NO" dirty="0" smtClean="0"/>
              <a:t>inn:</a:t>
            </a:r>
            <a:endParaRPr lang="nb-NO" dirty="0" smtClean="0"/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dirty="0"/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Nettadressen (URL) til selve bildet: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Nettadressen (URL) til siden bildet ligger på: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Hvilket søkeord dere brukte</a:t>
            </a:r>
            <a:endParaRPr lang="nb-NO" dirty="0"/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sz="1100" dirty="0">
              <a:solidFill>
                <a:srgbClr val="202122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38200" y="3653653"/>
            <a:ext cx="10515600" cy="24794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2. Gå til </a:t>
            </a:r>
            <a:r>
              <a:rPr lang="nb-NO" dirty="0" smtClean="0">
                <a:hlinkClick r:id="rId2"/>
              </a:rPr>
              <a:t>www.ping.eu</a:t>
            </a:r>
            <a:r>
              <a:rPr lang="nb-NO" dirty="0" smtClean="0"/>
              <a:t> </a:t>
            </a:r>
          </a:p>
          <a:p>
            <a:r>
              <a:rPr lang="en-US" dirty="0" err="1"/>
              <a:t>Velg</a:t>
            </a:r>
            <a:r>
              <a:rPr lang="en-US" dirty="0"/>
              <a:t> «Ping – Shows how long it takes for packets to reach host»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Lim </a:t>
            </a:r>
            <a:r>
              <a:rPr lang="nb-NO" dirty="0"/>
              <a:t>inn adressen til bildet i feltet og klikk “Go”.</a:t>
            </a:r>
          </a:p>
          <a:p>
            <a:r>
              <a:rPr lang="nb-NO" dirty="0"/>
              <a:t>Da testes det hvor lang tid det tar å få svar på en forespørsel fra ping.eu til </a:t>
            </a:r>
            <a:r>
              <a:rPr lang="nb-NO" dirty="0" smtClean="0"/>
              <a:t>datamaskinen/serveren på internett der bildet ligger.</a:t>
            </a:r>
          </a:p>
          <a:p>
            <a:r>
              <a:rPr lang="nb-NO" dirty="0" smtClean="0"/>
              <a:t>Hvor mange millisekunder tok det?</a:t>
            </a:r>
          </a:p>
          <a:p>
            <a:endParaRPr lang="nb-NO" dirty="0"/>
          </a:p>
          <a:p>
            <a:pPr lvl="0"/>
            <a:r>
              <a:rPr lang="nb-NO" dirty="0"/>
              <a:t>Det står f.eks.:</a:t>
            </a:r>
          </a:p>
          <a:p>
            <a:r>
              <a:rPr lang="nb-NO" dirty="0"/>
              <a:t>-- PING e9625.dscg.akamaiedge.net (104.81.225.157) 56(84) bytes </a:t>
            </a:r>
            <a:r>
              <a:rPr lang="nb-NO" dirty="0" err="1"/>
              <a:t>of</a:t>
            </a:r>
            <a:r>
              <a:rPr lang="nb-NO" dirty="0"/>
              <a:t> data. ---</a:t>
            </a:r>
            <a:br>
              <a:rPr lang="nb-NO" dirty="0"/>
            </a:br>
            <a:r>
              <a:rPr lang="nb-NO" dirty="0"/>
              <a:t>64 bytes from 104.81.225.157: </a:t>
            </a:r>
            <a:r>
              <a:rPr lang="nb-NO" dirty="0" err="1"/>
              <a:t>icmp_seq</a:t>
            </a:r>
            <a:r>
              <a:rPr lang="nb-NO" dirty="0"/>
              <a:t>=1 </a:t>
            </a:r>
            <a:r>
              <a:rPr lang="nb-NO" dirty="0" err="1"/>
              <a:t>ttl</a:t>
            </a:r>
            <a:r>
              <a:rPr lang="nb-NO" dirty="0"/>
              <a:t>=57 time=23.3 ms</a:t>
            </a:r>
            <a:br>
              <a:rPr lang="nb-NO" dirty="0"/>
            </a:br>
            <a:r>
              <a:rPr lang="nb-NO" dirty="0"/>
              <a:t>64 bytes from 104.81.225.157: </a:t>
            </a:r>
            <a:r>
              <a:rPr lang="nb-NO" dirty="0" err="1"/>
              <a:t>icmp_seq</a:t>
            </a:r>
            <a:r>
              <a:rPr lang="nb-NO" dirty="0"/>
              <a:t>=1 </a:t>
            </a:r>
            <a:r>
              <a:rPr lang="nb-NO" dirty="0" err="1"/>
              <a:t>ttl</a:t>
            </a:r>
            <a:r>
              <a:rPr lang="nb-NO" dirty="0"/>
              <a:t>=57 time=21.3 </a:t>
            </a:r>
            <a:r>
              <a:rPr lang="nb-NO" dirty="0" smtClean="0"/>
              <a:t>ms</a:t>
            </a:r>
            <a:endParaRPr lang="nb-NO" sz="1100" dirty="0">
              <a:solidFill>
                <a:srgbClr val="202122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002027" y="5574296"/>
            <a:ext cx="1322962" cy="252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6726303" y="5870467"/>
            <a:ext cx="3385225" cy="525294"/>
          </a:xfrm>
          <a:prstGeom prst="wedgeRoundRectCallout">
            <a:avLst>
              <a:gd name="adj1" fmla="val -163362"/>
              <a:gd name="adj2" fmla="val -6299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Kopier disse tallene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482" y="332529"/>
            <a:ext cx="1381318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1 forts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482" y="332529"/>
            <a:ext cx="1381318" cy="143847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38200" y="1771005"/>
            <a:ext cx="10515600" cy="2747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nb-NO" dirty="0" smtClean="0"/>
              <a:t>3 Gå </a:t>
            </a:r>
            <a:r>
              <a:rPr lang="nb-NO" dirty="0"/>
              <a:t>nå til </a:t>
            </a:r>
            <a:r>
              <a:rPr lang="nb-NO" u="sng" dirty="0">
                <a:hlinkClick r:id="rId3"/>
              </a:rPr>
              <a:t>www.geotraceroute.com</a:t>
            </a:r>
            <a:r>
              <a:rPr lang="nb-NO" dirty="0"/>
              <a:t>. </a:t>
            </a:r>
          </a:p>
          <a:p>
            <a:r>
              <a:rPr lang="nb-NO" b="1" dirty="0"/>
              <a:t>Denne tjenesten viser hvilke datamaskiner datatrafikken går via mellom to adresser. Vi kaller denne typen datamaskiner for rutere. </a:t>
            </a:r>
            <a:endParaRPr lang="nb-NO" b="1" dirty="0" smtClean="0"/>
          </a:p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Dere skal nå sjekke hvilke rutere datatrafikken går via på vei mellom Norge og serveren bildet </a:t>
            </a:r>
            <a:r>
              <a:rPr lang="nb-NO" dirty="0" smtClean="0"/>
              <a:t>dere. </a:t>
            </a:r>
            <a:r>
              <a:rPr lang="nb-NO" dirty="0"/>
              <a:t>Klikk på knappen «</a:t>
            </a:r>
            <a:r>
              <a:rPr lang="en-GB" dirty="0"/>
              <a:t>Run another traceroute</a:t>
            </a:r>
            <a:r>
              <a:rPr lang="nb-NO" dirty="0"/>
              <a:t>».</a:t>
            </a:r>
          </a:p>
          <a:p>
            <a:r>
              <a:rPr lang="nb-NO" dirty="0"/>
              <a:t>I feltet «Source» velger dere en norsk server (NO-…), f.eks. NO-Oslo</a:t>
            </a:r>
          </a:p>
          <a:p>
            <a:r>
              <a:rPr lang="nb-NO" dirty="0"/>
              <a:t>I feltet «Site» skriver/limer dere inn </a:t>
            </a:r>
            <a:r>
              <a:rPr lang="nb-NO" dirty="0" err="1"/>
              <a:t>ip</a:t>
            </a:r>
            <a:r>
              <a:rPr lang="nb-NO" dirty="0"/>
              <a:t>-adressen fra oppgave 3.</a:t>
            </a:r>
          </a:p>
          <a:p>
            <a:r>
              <a:rPr lang="nb-NO" dirty="0"/>
              <a:t>Klikk på «</a:t>
            </a:r>
            <a:r>
              <a:rPr lang="en-GB" dirty="0" err="1"/>
              <a:t>GeoTracroute</a:t>
            </a:r>
            <a:r>
              <a:rPr lang="en-GB" dirty="0"/>
              <a:t> this!»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Da skal dere på kartet kunne se gjennom hvilke rutere og hvilken vei datatrafikken har gått.</a:t>
            </a:r>
          </a:p>
          <a:p>
            <a:r>
              <a:rPr lang="nb-NO" dirty="0" smtClean="0"/>
              <a:t>Ta skjermdump og lim inn ruten som bildet er sendt</a:t>
            </a:r>
            <a:endParaRPr lang="nb-NO" dirty="0"/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sz="1100" dirty="0">
              <a:solidFill>
                <a:srgbClr val="202122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38200" y="4777975"/>
            <a:ext cx="10515600" cy="995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4. Gjør det samme en gang til med velg «Source» til et stad langt bort, f eks New Zealand.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Hvordan blir bildet sendt nå?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Ta skjermdump og lim inn.</a:t>
            </a:r>
          </a:p>
        </p:txBody>
      </p:sp>
    </p:spTree>
    <p:extLst>
      <p:ext uri="{BB962C8B-B14F-4D97-AF65-F5344CB8AC3E}">
        <p14:creationId xmlns:p14="http://schemas.microsoft.com/office/powerpoint/2010/main" val="2776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2a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194" y="936215"/>
            <a:ext cx="1579795" cy="107571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667944" y="1811356"/>
            <a:ext cx="5087397" cy="3731778"/>
            <a:chOff x="560368" y="1381146"/>
            <a:chExt cx="8237633" cy="5282091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686" y="4474416"/>
              <a:ext cx="841644" cy="573093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2670" y="3303012"/>
              <a:ext cx="841644" cy="573093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9566" y="5224761"/>
              <a:ext cx="841644" cy="573093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3850" y="3876105"/>
              <a:ext cx="841644" cy="573093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219" y="1725384"/>
              <a:ext cx="841644" cy="573093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2834" y="2501291"/>
              <a:ext cx="841644" cy="573093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368" y="5224761"/>
              <a:ext cx="1381318" cy="1438476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5775" y="1381146"/>
              <a:ext cx="1172226" cy="1216581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1607" y="5368005"/>
              <a:ext cx="1172226" cy="1216581"/>
            </a:xfrm>
            <a:prstGeom prst="rect">
              <a:avLst/>
            </a:prstGeom>
          </p:spPr>
        </p:pic>
        <p:cxnSp>
          <p:nvCxnSpPr>
            <p:cNvPr id="16" name="Rett linje 15"/>
            <p:cNvCxnSpPr>
              <a:endCxn id="6" idx="2"/>
            </p:cNvCxnSpPr>
            <p:nvPr/>
          </p:nvCxnSpPr>
          <p:spPr>
            <a:xfrm flipV="1">
              <a:off x="1520864" y="5047509"/>
              <a:ext cx="841644" cy="750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>
              <a:stCxn id="6" idx="3"/>
              <a:endCxn id="9" idx="1"/>
            </p:cNvCxnSpPr>
            <p:nvPr/>
          </p:nvCxnSpPr>
          <p:spPr>
            <a:xfrm>
              <a:off x="2783330" y="4760963"/>
              <a:ext cx="1216236" cy="750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>
              <a:endCxn id="6" idx="0"/>
            </p:cNvCxnSpPr>
            <p:nvPr/>
          </p:nvCxnSpPr>
          <p:spPr>
            <a:xfrm>
              <a:off x="2243656" y="3074384"/>
              <a:ext cx="118852" cy="1400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>
              <a:stCxn id="12" idx="3"/>
              <a:endCxn id="8" idx="1"/>
            </p:cNvCxnSpPr>
            <p:nvPr/>
          </p:nvCxnSpPr>
          <p:spPr>
            <a:xfrm>
              <a:off x="2664478" y="2787838"/>
              <a:ext cx="1188192" cy="801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/>
            <p:cNvCxnSpPr>
              <a:stCxn id="12" idx="0"/>
              <a:endCxn id="11" idx="1"/>
            </p:cNvCxnSpPr>
            <p:nvPr/>
          </p:nvCxnSpPr>
          <p:spPr>
            <a:xfrm flipV="1">
              <a:off x="2243656" y="2011930"/>
              <a:ext cx="2049563" cy="489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/>
            <p:cNvCxnSpPr>
              <a:stCxn id="6" idx="3"/>
              <a:endCxn id="8" idx="1"/>
            </p:cNvCxnSpPr>
            <p:nvPr/>
          </p:nvCxnSpPr>
          <p:spPr>
            <a:xfrm flipV="1">
              <a:off x="2783330" y="3589559"/>
              <a:ext cx="1069340" cy="1171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>
              <a:stCxn id="11" idx="2"/>
              <a:endCxn id="8" idx="0"/>
            </p:cNvCxnSpPr>
            <p:nvPr/>
          </p:nvCxnSpPr>
          <p:spPr>
            <a:xfrm flipH="1">
              <a:off x="4273492" y="2298477"/>
              <a:ext cx="440549" cy="10045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>
              <a:stCxn id="11" idx="3"/>
              <a:endCxn id="10" idx="0"/>
            </p:cNvCxnSpPr>
            <p:nvPr/>
          </p:nvCxnSpPr>
          <p:spPr>
            <a:xfrm>
              <a:off x="5134863" y="2011931"/>
              <a:ext cx="1179809" cy="186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tt linje 38"/>
            <p:cNvCxnSpPr>
              <a:stCxn id="8" idx="3"/>
              <a:endCxn id="10" idx="1"/>
            </p:cNvCxnSpPr>
            <p:nvPr/>
          </p:nvCxnSpPr>
          <p:spPr>
            <a:xfrm>
              <a:off x="4694314" y="3589559"/>
              <a:ext cx="1199536" cy="573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>
              <a:stCxn id="9" idx="3"/>
              <a:endCxn id="10" idx="2"/>
            </p:cNvCxnSpPr>
            <p:nvPr/>
          </p:nvCxnSpPr>
          <p:spPr>
            <a:xfrm flipV="1">
              <a:off x="4841210" y="4449198"/>
              <a:ext cx="1473462" cy="1062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tt linje 45"/>
            <p:cNvCxnSpPr>
              <a:stCxn id="8" idx="2"/>
              <a:endCxn id="9" idx="0"/>
            </p:cNvCxnSpPr>
            <p:nvPr/>
          </p:nvCxnSpPr>
          <p:spPr>
            <a:xfrm>
              <a:off x="4273492" y="3876104"/>
              <a:ext cx="146896" cy="1348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Bild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71" y="1595839"/>
              <a:ext cx="1075836" cy="842170"/>
            </a:xfrm>
            <a:prstGeom prst="rect">
              <a:avLst/>
            </a:prstGeom>
          </p:spPr>
        </p:pic>
        <p:cxnSp>
          <p:nvCxnSpPr>
            <p:cNvPr id="49" name="Rett linje 48"/>
            <p:cNvCxnSpPr/>
            <p:nvPr/>
          </p:nvCxnSpPr>
          <p:spPr>
            <a:xfrm>
              <a:off x="5102674" y="1989437"/>
              <a:ext cx="1343292" cy="1789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Bild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8352" y="5511307"/>
              <a:ext cx="1075836" cy="842170"/>
            </a:xfrm>
            <a:prstGeom prst="rect">
              <a:avLst/>
            </a:prstGeom>
          </p:spPr>
        </p:pic>
        <p:cxnSp>
          <p:nvCxnSpPr>
            <p:cNvPr id="55" name="Rett linje 54"/>
            <p:cNvCxnSpPr>
              <a:stCxn id="9" idx="2"/>
            </p:cNvCxnSpPr>
            <p:nvPr/>
          </p:nvCxnSpPr>
          <p:spPr>
            <a:xfrm>
              <a:off x="4420388" y="5797854"/>
              <a:ext cx="1228241" cy="3676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kstSylinder 60"/>
            <p:cNvSpPr txBox="1"/>
            <p:nvPr/>
          </p:nvSpPr>
          <p:spPr>
            <a:xfrm>
              <a:off x="7897186" y="17079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 smtClean="0"/>
                <a:t>A</a:t>
              </a:r>
              <a:endParaRPr lang="nb-NO" sz="2000" b="1" dirty="0"/>
            </a:p>
          </p:txBody>
        </p:sp>
        <p:sp>
          <p:nvSpPr>
            <p:cNvPr id="62" name="TekstSylinder 61"/>
            <p:cNvSpPr txBox="1"/>
            <p:nvPr/>
          </p:nvSpPr>
          <p:spPr>
            <a:xfrm>
              <a:off x="7625775" y="574394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/>
                <a:t>B</a:t>
              </a:r>
            </a:p>
          </p:txBody>
        </p:sp>
      </p:grpSp>
      <p:sp>
        <p:nvSpPr>
          <p:cNvPr id="64" name="Rektangel 63"/>
          <p:cNvSpPr/>
          <p:nvPr/>
        </p:nvSpPr>
        <p:spPr>
          <a:xfrm>
            <a:off x="6837058" y="2498403"/>
            <a:ext cx="3523033" cy="1746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Finn korteste veg i nettet mellom server og brukeren A. Alle vegene mellom ruterne er like lange. 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Marker det med røde streker.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Er det flere alternativer som er like lange?</a:t>
            </a:r>
            <a:endParaRPr lang="nb-NO" dirty="0"/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sz="1100" dirty="0">
              <a:solidFill>
                <a:srgbClr val="202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2b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277" y="495963"/>
            <a:ext cx="1579795" cy="107571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667945" y="1811356"/>
            <a:ext cx="3043444" cy="2433423"/>
            <a:chOff x="560368" y="1381146"/>
            <a:chExt cx="8237633" cy="5282091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686" y="4474416"/>
              <a:ext cx="841644" cy="573093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2670" y="3303012"/>
              <a:ext cx="841644" cy="573093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9566" y="5224761"/>
              <a:ext cx="841644" cy="573093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3850" y="3876105"/>
              <a:ext cx="841644" cy="573093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219" y="1725384"/>
              <a:ext cx="841644" cy="573093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2834" y="2501291"/>
              <a:ext cx="841644" cy="573093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368" y="5224761"/>
              <a:ext cx="1381318" cy="1438476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5775" y="1381146"/>
              <a:ext cx="1172226" cy="1216581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1607" y="5368005"/>
              <a:ext cx="1172226" cy="1216581"/>
            </a:xfrm>
            <a:prstGeom prst="rect">
              <a:avLst/>
            </a:prstGeom>
          </p:spPr>
        </p:pic>
        <p:cxnSp>
          <p:nvCxnSpPr>
            <p:cNvPr id="16" name="Rett linje 15"/>
            <p:cNvCxnSpPr>
              <a:endCxn id="6" idx="2"/>
            </p:cNvCxnSpPr>
            <p:nvPr/>
          </p:nvCxnSpPr>
          <p:spPr>
            <a:xfrm flipV="1">
              <a:off x="1520864" y="5047509"/>
              <a:ext cx="841644" cy="750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>
              <a:stCxn id="6" idx="3"/>
              <a:endCxn id="9" idx="1"/>
            </p:cNvCxnSpPr>
            <p:nvPr/>
          </p:nvCxnSpPr>
          <p:spPr>
            <a:xfrm>
              <a:off x="2783330" y="4760963"/>
              <a:ext cx="1216236" cy="750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>
              <a:endCxn id="6" idx="0"/>
            </p:cNvCxnSpPr>
            <p:nvPr/>
          </p:nvCxnSpPr>
          <p:spPr>
            <a:xfrm>
              <a:off x="2243656" y="3074384"/>
              <a:ext cx="118852" cy="1400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>
              <a:stCxn id="12" idx="3"/>
              <a:endCxn id="8" idx="1"/>
            </p:cNvCxnSpPr>
            <p:nvPr/>
          </p:nvCxnSpPr>
          <p:spPr>
            <a:xfrm>
              <a:off x="2664478" y="2787838"/>
              <a:ext cx="1188192" cy="801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/>
            <p:cNvCxnSpPr>
              <a:stCxn id="12" idx="0"/>
              <a:endCxn id="11" idx="1"/>
            </p:cNvCxnSpPr>
            <p:nvPr/>
          </p:nvCxnSpPr>
          <p:spPr>
            <a:xfrm flipV="1">
              <a:off x="2243656" y="2011930"/>
              <a:ext cx="2049563" cy="489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/>
            <p:cNvCxnSpPr>
              <a:stCxn id="6" idx="3"/>
              <a:endCxn id="8" idx="1"/>
            </p:cNvCxnSpPr>
            <p:nvPr/>
          </p:nvCxnSpPr>
          <p:spPr>
            <a:xfrm flipV="1">
              <a:off x="2783330" y="3589559"/>
              <a:ext cx="1069340" cy="1171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>
              <a:stCxn id="11" idx="2"/>
              <a:endCxn id="8" idx="0"/>
            </p:cNvCxnSpPr>
            <p:nvPr/>
          </p:nvCxnSpPr>
          <p:spPr>
            <a:xfrm flipH="1">
              <a:off x="4273492" y="2298477"/>
              <a:ext cx="440549" cy="10045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>
              <a:stCxn id="11" idx="3"/>
              <a:endCxn id="10" idx="0"/>
            </p:cNvCxnSpPr>
            <p:nvPr/>
          </p:nvCxnSpPr>
          <p:spPr>
            <a:xfrm>
              <a:off x="5134863" y="2011931"/>
              <a:ext cx="1179809" cy="186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tt linje 38"/>
            <p:cNvCxnSpPr>
              <a:stCxn id="8" idx="3"/>
              <a:endCxn id="10" idx="1"/>
            </p:cNvCxnSpPr>
            <p:nvPr/>
          </p:nvCxnSpPr>
          <p:spPr>
            <a:xfrm>
              <a:off x="4694314" y="3589559"/>
              <a:ext cx="1199536" cy="573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>
              <a:stCxn id="9" idx="3"/>
              <a:endCxn id="10" idx="2"/>
            </p:cNvCxnSpPr>
            <p:nvPr/>
          </p:nvCxnSpPr>
          <p:spPr>
            <a:xfrm flipV="1">
              <a:off x="4841210" y="4449198"/>
              <a:ext cx="1473462" cy="1062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tt linje 45"/>
            <p:cNvCxnSpPr>
              <a:stCxn id="8" idx="2"/>
              <a:endCxn id="9" idx="0"/>
            </p:cNvCxnSpPr>
            <p:nvPr/>
          </p:nvCxnSpPr>
          <p:spPr>
            <a:xfrm>
              <a:off x="4273492" y="3876104"/>
              <a:ext cx="146896" cy="1348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Bild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71" y="1595839"/>
              <a:ext cx="1075836" cy="842170"/>
            </a:xfrm>
            <a:prstGeom prst="rect">
              <a:avLst/>
            </a:prstGeom>
          </p:spPr>
        </p:pic>
        <p:cxnSp>
          <p:nvCxnSpPr>
            <p:cNvPr id="49" name="Rett linje 48"/>
            <p:cNvCxnSpPr/>
            <p:nvPr/>
          </p:nvCxnSpPr>
          <p:spPr>
            <a:xfrm>
              <a:off x="5102674" y="1989437"/>
              <a:ext cx="1343292" cy="1789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Bild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8352" y="5511307"/>
              <a:ext cx="1075836" cy="842170"/>
            </a:xfrm>
            <a:prstGeom prst="rect">
              <a:avLst/>
            </a:prstGeom>
          </p:spPr>
        </p:pic>
        <p:cxnSp>
          <p:nvCxnSpPr>
            <p:cNvPr id="55" name="Rett linje 54"/>
            <p:cNvCxnSpPr>
              <a:stCxn id="9" idx="2"/>
            </p:cNvCxnSpPr>
            <p:nvPr/>
          </p:nvCxnSpPr>
          <p:spPr>
            <a:xfrm>
              <a:off x="4420388" y="5797854"/>
              <a:ext cx="1228241" cy="3676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kstSylinder 60"/>
            <p:cNvSpPr txBox="1"/>
            <p:nvPr/>
          </p:nvSpPr>
          <p:spPr>
            <a:xfrm>
              <a:off x="7761480" y="1630403"/>
              <a:ext cx="900816" cy="6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/>
                <a:t>A</a:t>
              </a:r>
              <a:endParaRPr lang="nb-NO" b="1" dirty="0"/>
            </a:p>
          </p:txBody>
        </p:sp>
        <p:sp>
          <p:nvSpPr>
            <p:cNvPr id="62" name="TekstSylinder 61"/>
            <p:cNvSpPr txBox="1"/>
            <p:nvPr/>
          </p:nvSpPr>
          <p:spPr>
            <a:xfrm>
              <a:off x="7521121" y="5685404"/>
              <a:ext cx="851278" cy="668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/>
                <a:t>B</a:t>
              </a:r>
            </a:p>
          </p:txBody>
        </p:sp>
      </p:grpSp>
      <p:sp>
        <p:nvSpPr>
          <p:cNvPr id="32" name="Rektangel 31"/>
          <p:cNvSpPr/>
          <p:nvPr/>
        </p:nvSpPr>
        <p:spPr>
          <a:xfrm>
            <a:off x="4429825" y="1282232"/>
            <a:ext cx="3523033" cy="1125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Setningene beskriver en oppskrift for en ruter på å motta data og sende det videre. 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Sett setningene i en logisk rekkefølge og begrunn valget.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661252" y="5787405"/>
            <a:ext cx="3523033" cy="557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Slå opp i tabell og finne korteste veg til ruteren adressen er koblet til</a:t>
            </a:r>
          </a:p>
        </p:txBody>
      </p:sp>
      <p:sp>
        <p:nvSpPr>
          <p:cNvPr id="37" name="Rektangel 36"/>
          <p:cNvSpPr/>
          <p:nvPr/>
        </p:nvSpPr>
        <p:spPr>
          <a:xfrm>
            <a:off x="8065007" y="4509135"/>
            <a:ext cx="3523033" cy="325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Finne hvilken ruter adressen er koblet til</a:t>
            </a:r>
          </a:p>
        </p:txBody>
      </p:sp>
      <p:sp>
        <p:nvSpPr>
          <p:cNvPr id="38" name="Rektangel 37"/>
          <p:cNvSpPr/>
          <p:nvPr/>
        </p:nvSpPr>
        <p:spPr>
          <a:xfrm>
            <a:off x="7830767" y="5462380"/>
            <a:ext cx="3523033" cy="325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Lese adressen (A eller B)</a:t>
            </a:r>
          </a:p>
        </p:txBody>
      </p:sp>
      <p:sp>
        <p:nvSpPr>
          <p:cNvPr id="40" name="Rektangel 39"/>
          <p:cNvSpPr/>
          <p:nvPr/>
        </p:nvSpPr>
        <p:spPr>
          <a:xfrm>
            <a:off x="7799761" y="3315582"/>
            <a:ext cx="3523033" cy="307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Motta en datapakke </a:t>
            </a:r>
          </a:p>
        </p:txBody>
      </p:sp>
      <p:sp>
        <p:nvSpPr>
          <p:cNvPr id="41" name="Rektangel 40"/>
          <p:cNvSpPr/>
          <p:nvPr/>
        </p:nvSpPr>
        <p:spPr>
          <a:xfrm>
            <a:off x="1635376" y="5162925"/>
            <a:ext cx="3523033" cy="307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Sende datapakken</a:t>
            </a:r>
            <a:endParaRPr lang="nb-NO" dirty="0"/>
          </a:p>
        </p:txBody>
      </p:sp>
      <p:sp>
        <p:nvSpPr>
          <p:cNvPr id="42" name="Rektangel 41"/>
          <p:cNvSpPr/>
          <p:nvPr/>
        </p:nvSpPr>
        <p:spPr>
          <a:xfrm>
            <a:off x="6038244" y="2591419"/>
            <a:ext cx="3523033" cy="557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Finne alternativ veg hvis korteste veg ikke er ledig</a:t>
            </a:r>
          </a:p>
        </p:txBody>
      </p:sp>
      <p:sp>
        <p:nvSpPr>
          <p:cNvPr id="44" name="Rektangel 43"/>
          <p:cNvSpPr/>
          <p:nvPr/>
        </p:nvSpPr>
        <p:spPr>
          <a:xfrm>
            <a:off x="4146693" y="3856757"/>
            <a:ext cx="3523033" cy="557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Sjekke at vegen til nærmeste ruter er ledig (ikke opptatt eller ødelagt).</a:t>
            </a:r>
          </a:p>
        </p:txBody>
      </p:sp>
    </p:spTree>
    <p:extLst>
      <p:ext uri="{BB962C8B-B14F-4D97-AF65-F5344CB8AC3E}">
        <p14:creationId xmlns:p14="http://schemas.microsoft.com/office/powerpoint/2010/main" val="12229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2c</a:t>
            </a:r>
            <a:endParaRPr lang="nb-NO" dirty="0"/>
          </a:p>
        </p:txBody>
      </p:sp>
      <p:grpSp>
        <p:nvGrpSpPr>
          <p:cNvPr id="47" name="Gruppe 46"/>
          <p:cNvGrpSpPr/>
          <p:nvPr/>
        </p:nvGrpSpPr>
        <p:grpSpPr>
          <a:xfrm>
            <a:off x="1976718" y="1789906"/>
            <a:ext cx="8050306" cy="3817516"/>
            <a:chOff x="1492624" y="1709224"/>
            <a:chExt cx="8050306" cy="3817516"/>
          </a:xfrm>
        </p:grpSpPr>
        <p:sp>
          <p:nvSpPr>
            <p:cNvPr id="3" name="Avrundet rektangel 2"/>
            <p:cNvSpPr/>
            <p:nvPr/>
          </p:nvSpPr>
          <p:spPr>
            <a:xfrm>
              <a:off x="1492624" y="4625787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" name="Avrundet rektangel 3"/>
            <p:cNvSpPr/>
            <p:nvPr/>
          </p:nvSpPr>
          <p:spPr>
            <a:xfrm>
              <a:off x="4684060" y="4625786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 smtClean="0">
                  <a:solidFill>
                    <a:schemeClr val="tx1"/>
                  </a:solidFill>
                </a:rPr>
                <a:t>2</a:t>
              </a:r>
              <a:endParaRPr lang="nb-NO" sz="3600" dirty="0">
                <a:solidFill>
                  <a:schemeClr val="tx1"/>
                </a:solidFill>
              </a:endParaRPr>
            </a:p>
          </p:txBody>
        </p:sp>
        <p:sp>
          <p:nvSpPr>
            <p:cNvPr id="5" name="Avrundet rektangel 4"/>
            <p:cNvSpPr/>
            <p:nvPr/>
          </p:nvSpPr>
          <p:spPr>
            <a:xfrm>
              <a:off x="7714130" y="3183519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 smtClean="0">
                  <a:solidFill>
                    <a:schemeClr val="tx1"/>
                  </a:solidFill>
                </a:rPr>
                <a:t>6</a:t>
              </a:r>
              <a:endParaRPr lang="nb-NO" sz="3600" dirty="0">
                <a:solidFill>
                  <a:schemeClr val="tx1"/>
                </a:solidFill>
              </a:endParaRPr>
            </a:p>
          </p:txBody>
        </p:sp>
        <p:sp>
          <p:nvSpPr>
            <p:cNvPr id="6" name="Avrundet rektangel 5"/>
            <p:cNvSpPr/>
            <p:nvPr/>
          </p:nvSpPr>
          <p:spPr>
            <a:xfrm>
              <a:off x="4684060" y="3185759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 smtClean="0">
                  <a:solidFill>
                    <a:schemeClr val="tx1"/>
                  </a:solidFill>
                </a:rPr>
                <a:t>5</a:t>
              </a:r>
              <a:endParaRPr lang="nb-NO" sz="3600" dirty="0">
                <a:solidFill>
                  <a:schemeClr val="tx1"/>
                </a:solidFill>
              </a:endParaRPr>
            </a:p>
          </p:txBody>
        </p:sp>
        <p:sp>
          <p:nvSpPr>
            <p:cNvPr id="7" name="Avrundet rektangel 6"/>
            <p:cNvSpPr/>
            <p:nvPr/>
          </p:nvSpPr>
          <p:spPr>
            <a:xfrm>
              <a:off x="1492624" y="3183519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 smtClean="0">
                  <a:solidFill>
                    <a:schemeClr val="tx1"/>
                  </a:solidFill>
                </a:rPr>
                <a:t>4</a:t>
              </a:r>
              <a:endParaRPr lang="nb-NO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7714130" y="4625785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492624" y="1709224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 smtClean="0">
                  <a:solidFill>
                    <a:schemeClr val="tx1"/>
                  </a:solidFill>
                </a:rPr>
                <a:t>7</a:t>
              </a:r>
              <a:endParaRPr lang="nb-NO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7714130" y="1709224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 smtClean="0">
                  <a:solidFill>
                    <a:schemeClr val="tx1"/>
                  </a:solidFill>
                </a:rPr>
                <a:t>9</a:t>
              </a:r>
              <a:endParaRPr lang="nb-NO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4684060" y="1709224"/>
              <a:ext cx="1828800" cy="9009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 smtClean="0">
                  <a:solidFill>
                    <a:schemeClr val="tx1"/>
                  </a:solidFill>
                </a:rPr>
                <a:t>8</a:t>
              </a:r>
              <a:endParaRPr lang="nb-NO" sz="3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Rett linje 12"/>
            <p:cNvCxnSpPr>
              <a:stCxn id="3" idx="3"/>
              <a:endCxn id="4" idx="1"/>
            </p:cNvCxnSpPr>
            <p:nvPr/>
          </p:nvCxnSpPr>
          <p:spPr>
            <a:xfrm flipV="1">
              <a:off x="3321424" y="5076263"/>
              <a:ext cx="1362636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/>
            <p:cNvCxnSpPr>
              <a:stCxn id="9" idx="3"/>
              <a:endCxn id="11" idx="1"/>
            </p:cNvCxnSpPr>
            <p:nvPr/>
          </p:nvCxnSpPr>
          <p:spPr>
            <a:xfrm>
              <a:off x="3321424" y="2159701"/>
              <a:ext cx="13626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>
              <a:stCxn id="6" idx="0"/>
              <a:endCxn id="11" idx="2"/>
            </p:cNvCxnSpPr>
            <p:nvPr/>
          </p:nvCxnSpPr>
          <p:spPr>
            <a:xfrm flipV="1">
              <a:off x="5598460" y="2610177"/>
              <a:ext cx="0" cy="5755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>
              <a:stCxn id="8" idx="0"/>
              <a:endCxn id="5" idx="2"/>
            </p:cNvCxnSpPr>
            <p:nvPr/>
          </p:nvCxnSpPr>
          <p:spPr>
            <a:xfrm flipV="1">
              <a:off x="8628530" y="4084472"/>
              <a:ext cx="0" cy="5413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>
              <a:stCxn id="6" idx="3"/>
              <a:endCxn id="5" idx="1"/>
            </p:cNvCxnSpPr>
            <p:nvPr/>
          </p:nvCxnSpPr>
          <p:spPr>
            <a:xfrm flipV="1">
              <a:off x="6512860" y="3633996"/>
              <a:ext cx="1201270" cy="22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>
              <a:stCxn id="4" idx="0"/>
              <a:endCxn id="6" idx="2"/>
            </p:cNvCxnSpPr>
            <p:nvPr/>
          </p:nvCxnSpPr>
          <p:spPr>
            <a:xfrm flipV="1">
              <a:off x="5598460" y="4086712"/>
              <a:ext cx="0" cy="5390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>
              <a:stCxn id="7" idx="3"/>
              <a:endCxn id="6" idx="1"/>
            </p:cNvCxnSpPr>
            <p:nvPr/>
          </p:nvCxnSpPr>
          <p:spPr>
            <a:xfrm>
              <a:off x="3321424" y="3633996"/>
              <a:ext cx="1362636" cy="22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>
              <a:stCxn id="3" idx="0"/>
              <a:endCxn id="7" idx="2"/>
            </p:cNvCxnSpPr>
            <p:nvPr/>
          </p:nvCxnSpPr>
          <p:spPr>
            <a:xfrm flipV="1">
              <a:off x="2407024" y="4084472"/>
              <a:ext cx="0" cy="5413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>
              <a:stCxn id="4" idx="3"/>
              <a:endCxn id="8" idx="1"/>
            </p:cNvCxnSpPr>
            <p:nvPr/>
          </p:nvCxnSpPr>
          <p:spPr>
            <a:xfrm flipV="1">
              <a:off x="6512860" y="5076262"/>
              <a:ext cx="1201270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tt linje 37"/>
            <p:cNvCxnSpPr>
              <a:stCxn id="7" idx="0"/>
              <a:endCxn id="9" idx="2"/>
            </p:cNvCxnSpPr>
            <p:nvPr/>
          </p:nvCxnSpPr>
          <p:spPr>
            <a:xfrm flipV="1">
              <a:off x="2407024" y="2610177"/>
              <a:ext cx="0" cy="5733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>
              <a:stCxn id="5" idx="0"/>
              <a:endCxn id="10" idx="2"/>
            </p:cNvCxnSpPr>
            <p:nvPr/>
          </p:nvCxnSpPr>
          <p:spPr>
            <a:xfrm flipV="1">
              <a:off x="8628530" y="2610177"/>
              <a:ext cx="0" cy="5733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>
              <a:stCxn id="11" idx="3"/>
              <a:endCxn id="10" idx="1"/>
            </p:cNvCxnSpPr>
            <p:nvPr/>
          </p:nvCxnSpPr>
          <p:spPr>
            <a:xfrm>
              <a:off x="6512860" y="2159701"/>
              <a:ext cx="12012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kstSylinder 47"/>
          <p:cNvSpPr txBox="1"/>
          <p:nvPr/>
        </p:nvSpPr>
        <p:spPr>
          <a:xfrm>
            <a:off x="5576646" y="6146495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Sender</a:t>
            </a:r>
            <a:endParaRPr lang="nb-NO" sz="2000" dirty="0"/>
          </a:p>
        </p:txBody>
      </p:sp>
      <p:cxnSp>
        <p:nvCxnSpPr>
          <p:cNvPr id="49" name="Rett linje 48"/>
          <p:cNvCxnSpPr>
            <a:stCxn id="9" idx="1"/>
            <a:endCxn id="51" idx="3"/>
          </p:cNvCxnSpPr>
          <p:nvPr/>
        </p:nvCxnSpPr>
        <p:spPr>
          <a:xfrm flipH="1">
            <a:off x="1473866" y="2240383"/>
            <a:ext cx="502852" cy="15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/>
          <p:cNvCxnSpPr>
            <a:stCxn id="48" idx="0"/>
            <a:endCxn id="4" idx="2"/>
          </p:cNvCxnSpPr>
          <p:nvPr/>
        </p:nvCxnSpPr>
        <p:spPr>
          <a:xfrm flipV="1">
            <a:off x="6082554" y="5607421"/>
            <a:ext cx="0" cy="539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Sylinder 50"/>
          <p:cNvSpPr txBox="1"/>
          <p:nvPr/>
        </p:nvSpPr>
        <p:spPr>
          <a:xfrm>
            <a:off x="293735" y="2055716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Mottaker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847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2c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38200" y="2093563"/>
            <a:ext cx="10704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Spillutvikler: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Lag en oppskrift på hvordan komme gjennom systemet fra Sender til Mottaker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Oppskriften må ta høyde for at hvilken som helst veg kan være stengt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/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r>
              <a:rPr lang="nb-NO" sz="2000" dirty="0" smtClean="0"/>
              <a:t>Spiller:</a:t>
            </a:r>
            <a:endParaRPr lang="nb-NO" sz="2000" dirty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Spilleren skal komme fram til mottakeren ved å følge oppskriften.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Spilleren </a:t>
            </a:r>
            <a:r>
              <a:rPr lang="nb-NO" sz="2000" dirty="0"/>
              <a:t>kan fjerne tre </a:t>
            </a:r>
            <a:r>
              <a:rPr lang="nb-NO" sz="2000" dirty="0" smtClean="0"/>
              <a:t>veger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Spilleren får et nytt sett med oppskrifter når </a:t>
            </a:r>
            <a:r>
              <a:rPr lang="nb-NO" sz="2000" dirty="0" smtClean="0"/>
              <a:t>hen </a:t>
            </a:r>
            <a:r>
              <a:rPr lang="nb-NO" sz="2000" dirty="0"/>
              <a:t>kommer til en ny </a:t>
            </a:r>
            <a:r>
              <a:rPr lang="nb-NO" sz="2000" dirty="0" smtClean="0"/>
              <a:t>posisjon</a:t>
            </a:r>
          </a:p>
        </p:txBody>
      </p:sp>
    </p:spTree>
    <p:extLst>
      <p:ext uri="{BB962C8B-B14F-4D97-AF65-F5344CB8AC3E}">
        <p14:creationId xmlns:p14="http://schemas.microsoft.com/office/powerpoint/2010/main" val="37514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3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0297" y="615370"/>
            <a:ext cx="1202379" cy="87279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38200" y="3175701"/>
            <a:ext cx="10349782" cy="3292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dirty="0" smtClean="0"/>
          </a:p>
          <a:p>
            <a:pPr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nb-NO" dirty="0" smtClean="0"/>
              <a:t>Bruk filmen og </a:t>
            </a:r>
            <a:r>
              <a:rPr lang="nb-NO" dirty="0">
                <a:hlinkClick r:id="rId3"/>
              </a:rPr>
              <a:t>https://snl.no/optisk_fiber</a:t>
            </a:r>
            <a:r>
              <a:rPr lang="nb-NO" dirty="0"/>
              <a:t> </a:t>
            </a:r>
            <a:r>
              <a:rPr lang="nb-NO" dirty="0" smtClean="0"/>
              <a:t>og finn ut</a:t>
            </a:r>
          </a:p>
          <a:p>
            <a:pPr marL="285750" lvl="3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 smtClean="0"/>
              <a:t>Hvor ligger kablene?</a:t>
            </a:r>
          </a:p>
          <a:p>
            <a:pPr marL="285750" lvl="3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 smtClean="0"/>
              <a:t>Hva er de laget av?</a:t>
            </a:r>
          </a:p>
          <a:p>
            <a:pPr marL="285750" lvl="3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 smtClean="0"/>
              <a:t>Hvordan ser de ut?</a:t>
            </a:r>
          </a:p>
          <a:p>
            <a:pPr marL="285750" lvl="3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 smtClean="0"/>
              <a:t>Hvor fort kan signalene transporteres i en optisk fiber (km/s) ?</a:t>
            </a:r>
          </a:p>
          <a:p>
            <a:pPr marL="285750" lvl="3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 smtClean="0"/>
              <a:t>Hvor mye data kan overføres</a:t>
            </a:r>
          </a:p>
          <a:p>
            <a:pPr lvl="3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dirty="0" smtClean="0"/>
          </a:p>
          <a:p>
            <a:pPr marL="285750" indent="-28575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nb-NO" dirty="0" smtClean="0"/>
          </a:p>
          <a:p>
            <a:pPr lvl="0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nb-NO" sz="1100" dirty="0">
              <a:solidFill>
                <a:srgbClr val="202122"/>
              </a:solidFill>
            </a:endParaRPr>
          </a:p>
        </p:txBody>
      </p:sp>
      <p:sp>
        <p:nvSpPr>
          <p:cNvPr id="7" name="Google Shape;192;p16">
            <a:hlinkClick r:id="rId4"/>
          </p:cNvPr>
          <p:cNvSpPr/>
          <p:nvPr/>
        </p:nvSpPr>
        <p:spPr>
          <a:xfrm>
            <a:off x="838200" y="1395889"/>
            <a:ext cx="1491600" cy="158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38342"/>
                </a:moveTo>
                <a:lnTo>
                  <a:pt x="15000" y="55115"/>
                </a:lnTo>
                <a:lnTo>
                  <a:pt x="21063" y="55115"/>
                </a:lnTo>
                <a:lnTo>
                  <a:pt x="22938" y="53200"/>
                </a:lnTo>
                <a:lnTo>
                  <a:pt x="24688" y="53200"/>
                </a:lnTo>
                <a:lnTo>
                  <a:pt x="24688" y="78802"/>
                </a:lnTo>
                <a:lnTo>
                  <a:pt x="85875" y="78802"/>
                </a:lnTo>
                <a:lnTo>
                  <a:pt x="85875" y="69974"/>
                </a:lnTo>
                <a:lnTo>
                  <a:pt x="95563" y="69974"/>
                </a:lnTo>
                <a:lnTo>
                  <a:pt x="100813" y="74831"/>
                </a:lnTo>
                <a:lnTo>
                  <a:pt x="105000" y="74831"/>
                </a:lnTo>
                <a:lnTo>
                  <a:pt x="105000" y="43639"/>
                </a:lnTo>
                <a:lnTo>
                  <a:pt x="100813" y="43639"/>
                </a:lnTo>
                <a:lnTo>
                  <a:pt x="97188" y="47021"/>
                </a:lnTo>
                <a:lnTo>
                  <a:pt x="85875" y="47021"/>
                </a:lnTo>
                <a:lnTo>
                  <a:pt x="85875" y="43639"/>
                </a:lnTo>
                <a:lnTo>
                  <a:pt x="82313" y="40107"/>
                </a:lnTo>
                <a:lnTo>
                  <a:pt x="22938" y="40107"/>
                </a:lnTo>
                <a:lnTo>
                  <a:pt x="21063" y="38342"/>
                </a:lnTo>
                <a:close/>
              </a:path>
              <a:path w="120000" h="120000" fill="darken" extrusionOk="0">
                <a:moveTo>
                  <a:pt x="15000" y="38342"/>
                </a:moveTo>
                <a:lnTo>
                  <a:pt x="15000" y="55115"/>
                </a:lnTo>
                <a:lnTo>
                  <a:pt x="21063" y="55115"/>
                </a:lnTo>
                <a:lnTo>
                  <a:pt x="22938" y="53200"/>
                </a:lnTo>
                <a:lnTo>
                  <a:pt x="24688" y="53200"/>
                </a:lnTo>
                <a:lnTo>
                  <a:pt x="24688" y="78802"/>
                </a:lnTo>
                <a:lnTo>
                  <a:pt x="85875" y="78802"/>
                </a:lnTo>
                <a:lnTo>
                  <a:pt x="85875" y="69974"/>
                </a:lnTo>
                <a:lnTo>
                  <a:pt x="95563" y="69974"/>
                </a:lnTo>
                <a:lnTo>
                  <a:pt x="100813" y="74831"/>
                </a:lnTo>
                <a:lnTo>
                  <a:pt x="105000" y="74831"/>
                </a:lnTo>
                <a:lnTo>
                  <a:pt x="105000" y="43639"/>
                </a:lnTo>
                <a:lnTo>
                  <a:pt x="100813" y="43639"/>
                </a:lnTo>
                <a:lnTo>
                  <a:pt x="97188" y="47021"/>
                </a:lnTo>
                <a:lnTo>
                  <a:pt x="85875" y="47021"/>
                </a:lnTo>
                <a:lnTo>
                  <a:pt x="85875" y="43639"/>
                </a:lnTo>
                <a:lnTo>
                  <a:pt x="82313" y="40107"/>
                </a:lnTo>
                <a:lnTo>
                  <a:pt x="22938" y="40107"/>
                </a:lnTo>
                <a:lnTo>
                  <a:pt x="21063" y="38342"/>
                </a:lnTo>
                <a:close/>
              </a:path>
              <a:path w="120000" h="120000" fill="none" extrusionOk="0">
                <a:moveTo>
                  <a:pt x="15000" y="38342"/>
                </a:moveTo>
                <a:lnTo>
                  <a:pt x="21063" y="38342"/>
                </a:lnTo>
                <a:lnTo>
                  <a:pt x="22938" y="40107"/>
                </a:lnTo>
                <a:lnTo>
                  <a:pt x="82313" y="40107"/>
                </a:lnTo>
                <a:lnTo>
                  <a:pt x="85875" y="43639"/>
                </a:lnTo>
                <a:lnTo>
                  <a:pt x="85875" y="47021"/>
                </a:lnTo>
                <a:lnTo>
                  <a:pt x="97188" y="47021"/>
                </a:lnTo>
                <a:lnTo>
                  <a:pt x="100813" y="43639"/>
                </a:lnTo>
                <a:lnTo>
                  <a:pt x="105000" y="43639"/>
                </a:lnTo>
                <a:lnTo>
                  <a:pt x="105000" y="74831"/>
                </a:lnTo>
                <a:lnTo>
                  <a:pt x="100813" y="74831"/>
                </a:lnTo>
                <a:lnTo>
                  <a:pt x="95563" y="69974"/>
                </a:lnTo>
                <a:lnTo>
                  <a:pt x="85875" y="69974"/>
                </a:lnTo>
                <a:lnTo>
                  <a:pt x="85875" y="78802"/>
                </a:lnTo>
                <a:lnTo>
                  <a:pt x="24688" y="78802"/>
                </a:lnTo>
                <a:lnTo>
                  <a:pt x="24688" y="53200"/>
                </a:lnTo>
                <a:lnTo>
                  <a:pt x="22938" y="53200"/>
                </a:lnTo>
                <a:lnTo>
                  <a:pt x="21063" y="55115"/>
                </a:lnTo>
                <a:lnTo>
                  <a:pt x="15000" y="55115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4035857" y="1839861"/>
            <a:ext cx="3385225" cy="525294"/>
          </a:xfrm>
          <a:prstGeom prst="wedgeRoundRectCallout">
            <a:avLst>
              <a:gd name="adj1" fmla="val -96872"/>
              <a:gd name="adj2" fmla="val -4291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Se filmen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4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37" y="643600"/>
            <a:ext cx="1001493" cy="72077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b="18077"/>
          <a:stretch/>
        </p:blipFill>
        <p:spPr>
          <a:xfrm>
            <a:off x="1759507" y="1870056"/>
            <a:ext cx="589000" cy="5395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r="40891"/>
          <a:stretch/>
        </p:blipFill>
        <p:spPr>
          <a:xfrm>
            <a:off x="1699893" y="2791932"/>
            <a:ext cx="483391" cy="59319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284" y="3005406"/>
            <a:ext cx="409934" cy="35869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97" y="3774952"/>
            <a:ext cx="448464" cy="63233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673" y="4568246"/>
            <a:ext cx="635423" cy="79427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4096" y="4443019"/>
            <a:ext cx="698244" cy="75024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294" y="5590407"/>
            <a:ext cx="348217" cy="662234"/>
          </a:xfrm>
          <a:prstGeom prst="rect">
            <a:avLst/>
          </a:prstGeom>
        </p:spPr>
      </p:pic>
      <p:sp>
        <p:nvSpPr>
          <p:cNvPr id="15" name="Bildeforklaring formet som et avrundet rektangel 14"/>
          <p:cNvSpPr/>
          <p:nvPr/>
        </p:nvSpPr>
        <p:spPr>
          <a:xfrm>
            <a:off x="4817010" y="1940450"/>
            <a:ext cx="5678118" cy="1962810"/>
          </a:xfrm>
          <a:prstGeom prst="wedgeRoundRectCallout">
            <a:avLst>
              <a:gd name="adj1" fmla="val -60049"/>
              <a:gd name="adj2" fmla="val -855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solidFill>
                  <a:schemeClr val="tx1"/>
                </a:solidFill>
              </a:rPr>
              <a:t>Sjekk telefonen:</a:t>
            </a:r>
          </a:p>
          <a:p>
            <a:pPr algn="ctr"/>
            <a:r>
              <a:rPr lang="nb-NO" sz="2800" dirty="0" smtClean="0">
                <a:solidFill>
                  <a:schemeClr val="tx1"/>
                </a:solidFill>
              </a:rPr>
              <a:t>Hva har jeg tilgang til og hva bruker jeg det til?</a:t>
            </a:r>
            <a:endParaRPr lang="nb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8784</TotalTime>
  <Words>783</Words>
  <Application>Microsoft Office PowerPoint</Application>
  <PresentationFormat>Widescreen</PresentationFormat>
  <Paragraphs>161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Amatic SC</vt:lpstr>
      <vt:lpstr>Calibri</vt:lpstr>
      <vt:lpstr>SimSun</vt:lpstr>
      <vt:lpstr>Office-tema</vt:lpstr>
      <vt:lpstr>PowerPoint-presentasjon</vt:lpstr>
      <vt:lpstr>Oppgave 1</vt:lpstr>
      <vt:lpstr>Oppgave 1 forts</vt:lpstr>
      <vt:lpstr>Oppgave 2a</vt:lpstr>
      <vt:lpstr>Oppgave 2b</vt:lpstr>
      <vt:lpstr>Oppgave 2c</vt:lpstr>
      <vt:lpstr>Oppgave 2c</vt:lpstr>
      <vt:lpstr>Oppgave 3</vt:lpstr>
      <vt:lpstr>Oppgave 4 </vt:lpstr>
      <vt:lpstr>Oppgave 5: Bruk animasjon</vt:lpstr>
      <vt:lpstr>Oppgave 6</vt:lpstr>
      <vt:lpstr>Oppgave 7</vt:lpstr>
      <vt:lpstr>Oppgave 8</vt:lpstr>
      <vt:lpstr>Omregningstabell </vt:lpstr>
      <vt:lpstr>Oppgave 9: sorter bildene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Liv Oddrun Voll</cp:lastModifiedBy>
  <cp:revision>60</cp:revision>
  <cp:lastPrinted>2021-09-29T06:56:15Z</cp:lastPrinted>
  <dcterms:created xsi:type="dcterms:W3CDTF">2019-05-08T10:22:22Z</dcterms:created>
  <dcterms:modified xsi:type="dcterms:W3CDTF">2021-09-29T08:37:38Z</dcterms:modified>
</cp:coreProperties>
</file>