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64" r:id="rId3"/>
    <p:sldId id="295" r:id="rId4"/>
    <p:sldId id="313" r:id="rId5"/>
    <p:sldId id="297" r:id="rId6"/>
    <p:sldId id="314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15" r:id="rId15"/>
    <p:sldId id="307" r:id="rId16"/>
    <p:sldId id="308" r:id="rId17"/>
    <p:sldId id="309" r:id="rId18"/>
    <p:sldId id="310" r:id="rId19"/>
    <p:sldId id="311" r:id="rId20"/>
    <p:sldId id="312" r:id="rId21"/>
    <p:sldId id="285" r:id="rId22"/>
    <p:sldId id="287" r:id="rId23"/>
    <p:sldId id="268" r:id="rId24"/>
    <p:sldId id="269" r:id="rId25"/>
    <p:sldId id="270" r:id="rId26"/>
    <p:sldId id="271" r:id="rId27"/>
    <p:sldId id="289" r:id="rId28"/>
    <p:sldId id="280" r:id="rId29"/>
    <p:sldId id="290" r:id="rId30"/>
    <p:sldId id="316" r:id="rId31"/>
    <p:sldId id="317" r:id="rId32"/>
    <p:sldId id="276" r:id="rId33"/>
    <p:sldId id="274" r:id="rId34"/>
    <p:sldId id="275" r:id="rId35"/>
    <p:sldId id="277" r:id="rId36"/>
    <p:sldId id="279" r:id="rId37"/>
    <p:sldId id="292" r:id="rId38"/>
    <p:sldId id="293" r:id="rId39"/>
    <p:sldId id="286" r:id="rId40"/>
    <p:sldId id="291" r:id="rId41"/>
    <p:sldId id="267" r:id="rId4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1" autoAdjust="0"/>
    <p:restoredTop sz="80116" autoAdjust="0"/>
  </p:normalViewPr>
  <p:slideViewPr>
    <p:cSldViewPr>
      <p:cViewPr varScale="1">
        <p:scale>
          <a:sx n="55" d="100"/>
          <a:sy n="55" d="100"/>
        </p:scale>
        <p:origin x="155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200"/>
              <a:t>TMP36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760557588634955"/>
          <c:y val="0.1064229591739654"/>
          <c:w val="0.827888053187529"/>
          <c:h val="0.75682372856573932"/>
        </c:manualLayout>
      </c:layout>
      <c:lineChart>
        <c:grouping val="stacked"/>
        <c:varyColors val="0"/>
        <c:ser>
          <c:idx val="0"/>
          <c:order val="0"/>
          <c:marker>
            <c:symbol val="none"/>
          </c:marker>
          <c:cat>
            <c:strRef>
              <c:f>'[Diagram i Microsoft Word]Ark1'!$B$3:$I$3</c:f>
              <c:strCache>
                <c:ptCount val="8"/>
                <c:pt idx="0">
                  <c:v>-50</c:v>
                </c:pt>
                <c:pt idx="1">
                  <c:v>-25</c:v>
                </c:pt>
                <c:pt idx="2">
                  <c:v>0</c:v>
                </c:pt>
                <c:pt idx="3">
                  <c:v>25</c:v>
                </c:pt>
                <c:pt idx="4">
                  <c:v>50</c:v>
                </c:pt>
                <c:pt idx="5">
                  <c:v>75</c:v>
                </c:pt>
                <c:pt idx="6">
                  <c:v>100</c:v>
                </c:pt>
                <c:pt idx="7">
                  <c:v>125</c:v>
                </c:pt>
              </c:strCache>
            </c:strRef>
          </c:cat>
          <c:val>
            <c:numRef>
              <c:f>'[Diagram i Microsoft Word]Ark1'!$B$4:$I$4</c:f>
              <c:numCache>
                <c:formatCode>General</c:formatCode>
                <c:ptCount val="8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62-4DB9-B611-A13F5142C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smooth val="0"/>
        <c:axId val="162067200"/>
        <c:axId val="162069120"/>
      </c:lineChart>
      <c:catAx>
        <c:axId val="16206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Temperatur (</a:t>
                </a:r>
                <a:r>
                  <a:rPr lang="en-US">
                    <a:latin typeface="Calibri"/>
                    <a:cs typeface="Calibri"/>
                  </a:rPr>
                  <a:t>°C)</a:t>
                </a:r>
                <a:r>
                  <a:rPr lang="en-US"/>
                  <a:t> </a:t>
                </a:r>
              </a:p>
            </c:rich>
          </c:tx>
          <c:overlay val="0"/>
        </c:title>
        <c:numFmt formatCode="0" sourceLinked="0"/>
        <c:majorTickMark val="none"/>
        <c:minorTickMark val="none"/>
        <c:tickLblPos val="nextTo"/>
        <c:spPr>
          <a:ln>
            <a:solidFill>
              <a:schemeClr val="accent1"/>
            </a:solidFill>
          </a:ln>
        </c:spPr>
        <c:crossAx val="162069120"/>
        <c:crosses val="autoZero"/>
        <c:auto val="1"/>
        <c:lblAlgn val="ctr"/>
        <c:lblOffset val="100"/>
        <c:tickLblSkip val="1"/>
        <c:noMultiLvlLbl val="0"/>
      </c:catAx>
      <c:valAx>
        <c:axId val="162069120"/>
        <c:scaling>
          <c:orientation val="minMax"/>
          <c:max val="2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Spenning</a:t>
                </a:r>
                <a:r>
                  <a:rPr lang="nb-NO" baseline="0"/>
                  <a:t> (V)</a:t>
                </a:r>
                <a:endParaRPr lang="nb-NO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62067200"/>
        <c:crosses val="autoZero"/>
        <c:crossBetween val="midCat"/>
        <c:majorUnit val="0.2"/>
      </c:valAx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6B355-1F2A-4656-9C63-4C373C81F0D3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BCB9-DAEF-4493-8C21-772188A0C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20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8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047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Maria</a:t>
            </a:r>
          </a:p>
          <a:p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Kort oppsummering</a:t>
            </a:r>
            <a:r>
              <a:rPr lang="nb-NO" baseline="0" dirty="0" smtClean="0"/>
              <a:t> etterpå: Gikk det greit?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9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Hva er en micro:bit? Hva kan den brukes til?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micro:bit er en mikrokontroller, en liten datamaskin som kan programmeres til å fungere sammen med knapper, motorer, sensorer, høgtalere, lysdioder, osv.</a:t>
            </a:r>
          </a:p>
          <a:p>
            <a:endParaRPr lang="nb-NO" dirty="0" smtClean="0"/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082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434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430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Hva får programmet micro:bit-en til å gjøre,</a:t>
            </a:r>
            <a:r>
              <a:rPr lang="nb-NO" baseline="0" dirty="0" smtClean="0"/>
              <a:t> trinn for trinn. 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3283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Micro:bit har noen innebygde funksjoner som kan registrere lys, temperatur og bevegelse. Og den også kommunisere ved å sende signaler (annen micro:bit, display og eksterne komponenter). Koble på eksterne komponenter.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Lys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Temperatur (oppvarming/nedkjøling)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Bevegelse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baseline="0" dirty="0" smtClean="0"/>
              <a:t>Kommunikasjon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smtClean="0"/>
              <a:t>Hvilke av disse funksjonene er det vi har brukt til nå? (Temperatur, kommunikasjon. Lys? Bevegelse?).</a:t>
            </a:r>
            <a:r>
              <a:rPr lang="nb-NO" baseline="0" dirty="0" smtClean="0"/>
              <a:t> </a:t>
            </a: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Bevegelse, lys, kommunikasjon display og tråløs,</a:t>
            </a:r>
            <a:r>
              <a:rPr lang="nb-NO" baseline="0" dirty="0" smtClean="0"/>
              <a:t> temperatur—hvordan er det med kroppen?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329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5767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8201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får programmet microbiten til å gjøre?</a:t>
            </a:r>
          </a:p>
          <a:p>
            <a:r>
              <a:rPr lang="nb-NO" dirty="0" smtClean="0"/>
              <a:t>Hva står sann/usann for.?</a:t>
            </a:r>
          </a:p>
          <a:p>
            <a:r>
              <a:rPr lang="nb-NO" dirty="0" smtClean="0"/>
              <a:t>Hva</a:t>
            </a:r>
            <a:r>
              <a:rPr lang="nb-NO" baseline="0" dirty="0" smtClean="0"/>
              <a:t> betyr 1 og null? Samme funksjon som en bryter: </a:t>
            </a:r>
            <a:r>
              <a:rPr lang="nb-NO" dirty="0" smtClean="0"/>
              <a:t>1 er på og 0 er av.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781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66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Hva skjer i den elektriske</a:t>
            </a:r>
            <a:r>
              <a:rPr lang="nb-NO" baseline="0" dirty="0" smtClean="0"/>
              <a:t> kretsen</a:t>
            </a:r>
            <a:r>
              <a:rPr lang="nb-NO" dirty="0" smtClean="0"/>
              <a:t>? – Når vi</a:t>
            </a:r>
            <a:r>
              <a:rPr lang="nb-NO" baseline="0" dirty="0" smtClean="0"/>
              <a:t> skrur PÅ lysdioden ved å trykke på knapp A, begynner elektronene inni kretsen å bevege seg. </a:t>
            </a:r>
            <a:r>
              <a:rPr lang="nb-NO" dirty="0" smtClean="0"/>
              <a:t>Elektronene vandrer fra</a:t>
            </a:r>
            <a:r>
              <a:rPr lang="nb-NO" baseline="0" dirty="0" smtClean="0"/>
              <a:t> negativ til positiv pol. På micro-bit-en er </a:t>
            </a:r>
            <a:r>
              <a:rPr lang="nb-NO" baseline="0" dirty="0" err="1" smtClean="0"/>
              <a:t>ground</a:t>
            </a:r>
            <a:r>
              <a:rPr lang="nb-NO" baseline="0" dirty="0" smtClean="0"/>
              <a:t> den negative polen (minus), og P0 den positive polen (pluss). </a:t>
            </a:r>
            <a:r>
              <a:rPr lang="nb-NO" dirty="0" smtClean="0"/>
              <a:t>Den</a:t>
            </a:r>
            <a:r>
              <a:rPr lang="nb-NO" baseline="0" dirty="0" smtClean="0"/>
              <a:t> positive polen drar på elektronene, og den negative polen skyver på dem.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Når elektronene vandrer fra </a:t>
            </a:r>
            <a:r>
              <a:rPr lang="nb-NO" baseline="0" dirty="0" err="1" smtClean="0"/>
              <a:t>ground</a:t>
            </a:r>
            <a:r>
              <a:rPr lang="nb-NO" baseline="0" dirty="0" smtClean="0"/>
              <a:t>, gjennom lysdioden, og til P0 – lyser dioden. </a:t>
            </a:r>
          </a:p>
          <a:p>
            <a:endParaRPr lang="nb-NO" dirty="0" smtClean="0"/>
          </a:p>
          <a:p>
            <a:r>
              <a:rPr lang="nb-NO" dirty="0" smtClean="0"/>
              <a:t>(Flere</a:t>
            </a:r>
            <a:r>
              <a:rPr lang="nb-NO" baseline="0" dirty="0" smtClean="0"/>
              <a:t> porter hvis til å koble på flere komponenter.) 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42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får programmet micro:bit-en til</a:t>
            </a:r>
            <a:r>
              <a:rPr lang="nb-NO" baseline="0" dirty="0" smtClean="0"/>
              <a:t> å gjøre, vi går gjennom blokken trinn for trinn.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Hvis lysnivået i rommet er høyere enn angitt verdi (f.eks. 128), slås lysdioden av. Hvis</a:t>
            </a:r>
            <a:r>
              <a:rPr lang="nb-NO" baseline="0" dirty="0" smtClean="0"/>
              <a:t> ikke, slås på. 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100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</a:t>
            </a:r>
            <a:r>
              <a:rPr lang="nb-NO" baseline="0" dirty="0" smtClean="0"/>
              <a:t> får programmet micro:bit til å gjøre her, trinn for trinn?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188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Suba</a:t>
            </a:r>
            <a:r>
              <a:rPr lang="nb-NO" dirty="0" smtClean="0"/>
              <a:t>: </a:t>
            </a:r>
          </a:p>
          <a:p>
            <a:endParaRPr lang="nb-NO" dirty="0" smtClean="0"/>
          </a:p>
          <a:p>
            <a:r>
              <a:rPr lang="nb-NO" dirty="0" smtClean="0"/>
              <a:t>(Holde den opp når vi forklarer.) </a:t>
            </a:r>
          </a:p>
          <a:p>
            <a:endParaRPr lang="nb-NO" dirty="0" smtClean="0"/>
          </a:p>
          <a:p>
            <a:r>
              <a:rPr lang="nb-NO" dirty="0" smtClean="0"/>
              <a:t>Vanligvis ville den gule vært i midten, men ikke alltid fargene stemmer</a:t>
            </a:r>
            <a:r>
              <a:rPr lang="nb-NO" baseline="0" dirty="0" smtClean="0"/>
              <a:t> – som i dette tilfellet. Men det er alltid den midterste ledningen som styrer sensoren. Ledningen til venstre, i dette tilfellet rød, er koblet til plusspolen. Ledningen til høyre, i dette tilfellet gul, er koblet til </a:t>
            </a:r>
            <a:r>
              <a:rPr lang="nb-NO" baseline="0" dirty="0" err="1" smtClean="0"/>
              <a:t>ground</a:t>
            </a:r>
            <a:r>
              <a:rPr lang="nb-NO" baseline="0" dirty="0" smtClean="0"/>
              <a:t> (minus). Hovedregel når fargene ikke alltid stemmer, slik som nå.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Her er programmet. Noen som vil forklare programmet trinn for trinn?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9287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665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skjer i programmet, trinn for trinn. </a:t>
            </a:r>
          </a:p>
          <a:p>
            <a:endParaRPr lang="nb-NO" dirty="0" smtClean="0"/>
          </a:p>
          <a:p>
            <a:r>
              <a:rPr lang="nb-NO" dirty="0" smtClean="0"/>
              <a:t>(RGB= rød, grønn, blå</a:t>
            </a:r>
            <a:r>
              <a:rPr lang="nb-NO" baseline="0" dirty="0" smtClean="0"/>
              <a:t> – kombinasjonen av disse kan balanseres og gi alle fargenyanser.</a:t>
            </a:r>
            <a:r>
              <a:rPr lang="nb-NO" dirty="0" smtClean="0"/>
              <a:t>)</a:t>
            </a:r>
            <a:r>
              <a:rPr lang="nb-NO" baseline="0" dirty="0" smtClean="0"/>
              <a:t>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207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2530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39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7646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Maria 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E2583-4F94-45FE-BFCE-EAC97B499C0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04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817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Ungdomstrinn kan lage en elektromotor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A049F-6A3A-4C43-8965-F4A398512B6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95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1E750-05A4-457C-97A3-B8C9C2166F8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313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mtClean="0"/>
              <a:t>http://www.dinside.no/bolig/hvilke-batterier-skal-brukes-til-hva/60960885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80404-BEED-4DF8-9833-357BA316291F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634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D96D7-D53B-483B-B004-4E2E9FAE978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024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Bytte ut bilde av koblingsboks.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BDC6B-8288-4F93-8E9F-490130797CD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6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11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60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673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38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002" y="5972922"/>
            <a:ext cx="2262886" cy="582218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2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632" y="6081364"/>
            <a:ext cx="2478768" cy="4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70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18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84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67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0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88"/>
            <a:ext cx="9144000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3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81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32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155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5872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A7C7-FCC3-443C-9699-C1A23C0E3728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51F-7DCC-4E8C-8884-3518565B165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65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62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06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0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35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9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59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9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2B21-64C0-4AD7-ADC1-60D1B6E101FC}" type="datetimeFigureOut">
              <a:rPr lang="nb-NO" smtClean="0"/>
              <a:t>12.11.2021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56EF0-1A67-43BF-80B9-9AEBD3651FF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79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1872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vestland/mista-nesten-huset-sitt-_-batteri-var-brannfelle-1.13886420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www.nrk.no/rogaland/batterier-kan-antenne-soppel-1.1091927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38452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3039095"/>
            <a:ext cx="7772400" cy="1974081"/>
          </a:xfrm>
        </p:spPr>
        <p:txBody>
          <a:bodyPr>
            <a:noAutofit/>
          </a:bodyPr>
          <a:lstStyle/>
          <a:p>
            <a:r>
              <a:rPr lang="nb-NO" sz="3600" b="1" dirty="0" smtClean="0"/>
              <a:t>Teknologi og programmering</a:t>
            </a:r>
            <a:br>
              <a:rPr lang="nb-NO" sz="3600" b="1" dirty="0" smtClean="0"/>
            </a:br>
            <a:r>
              <a:rPr lang="nb-NO" sz="3600" b="1" dirty="0" smtClean="0"/>
              <a:t>Kursdag 2</a:t>
            </a:r>
            <a:endParaRPr lang="en-US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412704"/>
            <a:ext cx="9144000" cy="1752600"/>
          </a:xfrm>
        </p:spPr>
        <p:txBody>
          <a:bodyPr>
            <a:normAutofit/>
          </a:bodyPr>
          <a:lstStyle/>
          <a:p>
            <a:endParaRPr lang="nb-NO" sz="2800" dirty="0"/>
          </a:p>
          <a:p>
            <a:r>
              <a:rPr lang="nb-NO" sz="2400" dirty="0" smtClean="0"/>
              <a:t>11. november 2021</a:t>
            </a:r>
            <a:endParaRPr lang="nb-NO" sz="2400" dirty="0"/>
          </a:p>
          <a:p>
            <a:r>
              <a:rPr lang="nb-NO" sz="2400" dirty="0" smtClean="0"/>
              <a:t>Liv Oddrun Voll og Maria Gaare Dahl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998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403" y="857250"/>
            <a:ext cx="6172200" cy="857250"/>
          </a:xfrm>
        </p:spPr>
        <p:txBody>
          <a:bodyPr/>
          <a:lstStyle/>
          <a:p>
            <a:r>
              <a:rPr lang="nb-NO" dirty="0" smtClean="0"/>
              <a:t>Hva observerte du? </a:t>
            </a:r>
            <a:endParaRPr lang="nb-NO" dirty="0"/>
          </a:p>
        </p:txBody>
      </p:sp>
      <p:pic>
        <p:nvPicPr>
          <p:cNvPr id="4" name="Picture 2" descr="N:\Forskerføtter og leserøtter\ELEKTRISITET\Bilder\Bilder fra Petter Brodal\P2140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78" y="1808820"/>
            <a:ext cx="3042458" cy="22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10</a:t>
            </a:fld>
            <a:endParaRPr lang="nb-NO"/>
          </a:p>
        </p:txBody>
      </p:sp>
      <p:pic>
        <p:nvPicPr>
          <p:cNvPr id="5" name="Picture 3" descr="N:\Forskerføtter og leserøtter\ELEKTRISITET\Bilder\Bilder fra Petter Brodal\P21404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337" y="1808820"/>
            <a:ext cx="3040368" cy="228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5564" y="4329719"/>
            <a:ext cx="2754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Metalltråden ble varm og begynte å gløde.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1040" y="4366486"/>
            <a:ext cx="27543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Tråden røk i to.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9652" y="5319210"/>
            <a:ext cx="60897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>
                <a:solidFill>
                  <a:srgbClr val="993300"/>
                </a:solidFill>
              </a:rPr>
              <a:t>Strømmen møtte </a:t>
            </a:r>
            <a:r>
              <a:rPr lang="nb-NO" sz="2100" b="1" dirty="0">
                <a:solidFill>
                  <a:srgbClr val="993300"/>
                </a:solidFill>
              </a:rPr>
              <a:t>motstand</a:t>
            </a:r>
            <a:r>
              <a:rPr lang="nb-NO" sz="2100" dirty="0">
                <a:solidFill>
                  <a:srgbClr val="993300"/>
                </a:solidFill>
              </a:rPr>
              <a:t> i den tynne metalltråden.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5455" y="4098887"/>
            <a:ext cx="18966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Begge foto: Petter Brodal</a:t>
            </a:r>
          </a:p>
        </p:txBody>
      </p:sp>
    </p:spTree>
    <p:extLst>
      <p:ext uri="{BB962C8B-B14F-4D97-AF65-F5344CB8AC3E}">
        <p14:creationId xmlns:p14="http://schemas.microsoft.com/office/powerpoint/2010/main" val="295268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11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143000" y="1646802"/>
            <a:ext cx="6858000" cy="1107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3300" dirty="0">
                <a:latin typeface="Comic Sans MS" panose="030F0702030302020204" pitchFamily="66" charset="0"/>
              </a:rPr>
              <a:t>Strøm i tynn metalltråd får tråden til å gløde og lage lys. </a:t>
            </a:r>
          </a:p>
        </p:txBody>
      </p:sp>
      <p:pic>
        <p:nvPicPr>
          <p:cNvPr id="7170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9"/>
            <a:ext cx="1728192" cy="30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5677" y="2935978"/>
            <a:ext cx="278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chemeClr val="tx2"/>
                </a:solidFill>
              </a:rPr>
              <a:t>Lærlingheftet</a:t>
            </a:r>
            <a:r>
              <a:rPr lang="nb-NO" dirty="0">
                <a:solidFill>
                  <a:schemeClr val="tx2"/>
                </a:solidFill>
              </a:rPr>
              <a:t> side 2, rute 3.</a:t>
            </a:r>
          </a:p>
        </p:txBody>
      </p:sp>
    </p:spTree>
    <p:extLst>
      <p:ext uri="{BB962C8B-B14F-4D97-AF65-F5344CB8AC3E}">
        <p14:creationId xmlns:p14="http://schemas.microsoft.com/office/powerpoint/2010/main" val="37802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009" y="1160749"/>
            <a:ext cx="6172200" cy="101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12</a:t>
            </a:fld>
            <a:endParaRPr lang="nb-NO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06" y="2858277"/>
            <a:ext cx="360060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4567299" y="2301772"/>
            <a:ext cx="0" cy="498362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1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handler om energi: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1"/>
          <a:stretch/>
        </p:blipFill>
        <p:spPr>
          <a:xfrm>
            <a:off x="4595259" y="1417638"/>
            <a:ext cx="3587706" cy="515625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845586" y="2402886"/>
            <a:ext cx="2916324" cy="14581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Men energi på feil sted er farlig!</a:t>
            </a:r>
          </a:p>
        </p:txBody>
      </p:sp>
    </p:spTree>
    <p:extLst>
      <p:ext uri="{BB962C8B-B14F-4D97-AF65-F5344CB8AC3E}">
        <p14:creationId xmlns:p14="http://schemas.microsoft.com/office/powerpoint/2010/main" val="15272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618911"/>
            <a:ext cx="6858000" cy="6001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Comic Sans MS" panose="030F0702030302020204" pitchFamily="66" charset="0"/>
              </a:rPr>
              <a:t>Strøm i for tynne ledninger kan føre til brann.</a:t>
            </a:r>
            <a:r>
              <a:rPr lang="nb-NO" sz="33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218" name="Picture 2" descr="Fire, Camp, Bonfire, Wood, Heat, Flames, Warm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4253" r="9732" b="33483"/>
          <a:stretch/>
        </p:blipFill>
        <p:spPr bwMode="auto">
          <a:xfrm>
            <a:off x="5490103" y="3088549"/>
            <a:ext cx="2339411" cy="290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:\Forskerføtter og leserøtter\ELEKTRISITET\Bilder\Bilder fra Petter Brodal\P21404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7" t="19303" b="13819"/>
          <a:stretch/>
        </p:blipFill>
        <p:spPr bwMode="auto">
          <a:xfrm>
            <a:off x="3329862" y="998731"/>
            <a:ext cx="1782198" cy="122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14</a:t>
            </a:fld>
            <a:endParaRPr lang="nb-NO"/>
          </a:p>
        </p:txBody>
      </p:sp>
      <p:sp>
        <p:nvSpPr>
          <p:cNvPr id="7" name="TextBox 6"/>
          <p:cNvSpPr txBox="1"/>
          <p:nvPr/>
        </p:nvSpPr>
        <p:spPr>
          <a:xfrm>
            <a:off x="1445194" y="3539900"/>
            <a:ext cx="278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>
                <a:solidFill>
                  <a:schemeClr val="tx2"/>
                </a:solidFill>
              </a:rPr>
              <a:t>Lærlingheftet</a:t>
            </a:r>
            <a:r>
              <a:rPr lang="nb-NO" dirty="0">
                <a:solidFill>
                  <a:schemeClr val="tx2"/>
                </a:solidFill>
              </a:rPr>
              <a:t> side 3, rute 5.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9862" y="2223689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Petter Brodal</a:t>
            </a:r>
          </a:p>
        </p:txBody>
      </p:sp>
    </p:spTree>
    <p:extLst>
      <p:ext uri="{BB962C8B-B14F-4D97-AF65-F5344CB8AC3E}">
        <p14:creationId xmlns:p14="http://schemas.microsoft.com/office/powerpoint/2010/main" val="11661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3628" y="4995174"/>
            <a:ext cx="652941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b="1" dirty="0"/>
              <a:t>1.</a:t>
            </a:r>
            <a:r>
              <a:rPr lang="nb-NO" sz="1350" dirty="0"/>
              <a:t> </a:t>
            </a:r>
            <a:r>
              <a:rPr lang="nb-NO" sz="1350" dirty="0">
                <a:hlinkClick r:id="rId3"/>
              </a:rPr>
              <a:t>https://www.nrk.no/vestland/mista-nesten-huset-sitt-_-batteri-var-brannfelle-1.13886420</a:t>
            </a:r>
            <a:endParaRPr lang="nb-NO" sz="1350" dirty="0"/>
          </a:p>
          <a:p>
            <a:endParaRPr lang="nb-NO" sz="1350" dirty="0"/>
          </a:p>
          <a:p>
            <a:r>
              <a:rPr lang="nb-NO" sz="1350" b="1" dirty="0"/>
              <a:t>2.</a:t>
            </a:r>
            <a:r>
              <a:rPr lang="nb-NO" sz="1350" dirty="0"/>
              <a:t> </a:t>
            </a:r>
            <a:r>
              <a:rPr lang="nb-NO" sz="1350" u="sng" dirty="0">
                <a:hlinkClick r:id="rId4"/>
              </a:rPr>
              <a:t>https://www.nrk.no/rogaland/batterier-kan-antenne-soppel-1.10919277</a:t>
            </a:r>
            <a:r>
              <a:rPr lang="nb-NO" sz="1350" dirty="0"/>
              <a:t> </a:t>
            </a:r>
          </a:p>
          <a:p>
            <a:endParaRPr lang="nb-NO" sz="135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6"/>
          <a:stretch/>
        </p:blipFill>
        <p:spPr bwMode="auto">
          <a:xfrm>
            <a:off x="3367545" y="876006"/>
            <a:ext cx="1998477" cy="249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971600" y="944724"/>
            <a:ext cx="2374450" cy="1728192"/>
          </a:xfrm>
          <a:prstGeom prst="wedgeEllipseCallout">
            <a:avLst>
              <a:gd name="adj1" fmla="val 70369"/>
              <a:gd name="adj2" fmla="val -14949"/>
            </a:avLst>
          </a:prstGeom>
          <a:solidFill>
            <a:srgbClr val="5AB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Det er viktig å tenke på sikkerhet rundt elektrisk strøm. 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696296" y="944724"/>
            <a:ext cx="2646294" cy="1544188"/>
          </a:xfrm>
          <a:prstGeom prst="wedgeEllipseCallout">
            <a:avLst>
              <a:gd name="adj1" fmla="val -61555"/>
              <a:gd name="adj2" fmla="val -13482"/>
            </a:avLst>
          </a:prstGeom>
          <a:solidFill>
            <a:srgbClr val="5AB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50" dirty="0"/>
              <a:t>Det første elektrikere gjør før de begynner å jobbe, er å skru av strømmen. 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223628" y="3150777"/>
            <a:ext cx="3024336" cy="1674186"/>
          </a:xfrm>
          <a:prstGeom prst="wedgeEllipseCallout">
            <a:avLst>
              <a:gd name="adj1" fmla="val 71047"/>
              <a:gd name="adj2" fmla="val 21725"/>
            </a:avLst>
          </a:prstGeom>
          <a:solidFill>
            <a:srgbClr val="5AB26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Selv om det ikke er like mye strøm i vanlige batterier, er det viktig å tenke på sikkerhet. 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34" y="3753036"/>
            <a:ext cx="756084" cy="132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5719680" y="2622974"/>
            <a:ext cx="1846914" cy="918102"/>
          </a:xfrm>
          <a:prstGeom prst="wedgeEllipseCallout">
            <a:avLst>
              <a:gd name="adj1" fmla="val -43054"/>
              <a:gd name="adj2" fmla="val 58971"/>
            </a:avLst>
          </a:prstGeom>
          <a:solidFill>
            <a:srgbClr val="5AB2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Kan føre til brann. </a:t>
            </a:r>
          </a:p>
        </p:txBody>
      </p:sp>
      <p:pic>
        <p:nvPicPr>
          <p:cNvPr id="1031" name="Picture 7" descr="Fire, Camp, Bonfire, Wood, Heat, Flames, Warmth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0" t="3861" r="5658" b="34208"/>
          <a:stretch/>
        </p:blipFill>
        <p:spPr bwMode="auto">
          <a:xfrm>
            <a:off x="6251994" y="3475799"/>
            <a:ext cx="1350150" cy="15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03776-DA22-4874-AB3A-94A0A42272ED}" type="slidenum">
              <a:rPr lang="nb-NO" smtClean="0"/>
              <a:t>15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114524" y="4180625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/>
              <a:t>Annica</a:t>
            </a:r>
            <a:r>
              <a:rPr lang="nb-NO" sz="1050" dirty="0"/>
              <a:t> Thomsson</a:t>
            </a:r>
          </a:p>
        </p:txBody>
      </p:sp>
    </p:spTree>
    <p:extLst>
      <p:ext uri="{BB962C8B-B14F-4D97-AF65-F5344CB8AC3E}">
        <p14:creationId xmlns:p14="http://schemas.microsoft.com/office/powerpoint/2010/main" val="21951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u="sng" dirty="0" smtClean="0"/>
              <a:t>Elektrikere må passe på sikkerhet</a:t>
            </a:r>
            <a:endParaRPr lang="nb-NO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3658" y="2240868"/>
            <a:ext cx="6110436" cy="3639852"/>
          </a:xfrm>
        </p:spPr>
        <p:txBody>
          <a:bodyPr>
            <a:normAutofit fontScale="85000" lnSpcReduction="20000"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r>
              <a:rPr lang="nb-NO" dirty="0" smtClean="0"/>
              <a:t>Hvilken av pilene viser en god kobling? </a:t>
            </a:r>
          </a:p>
          <a:p>
            <a:r>
              <a:rPr lang="nb-NO" dirty="0" smtClean="0"/>
              <a:t>Hvilken av pilene viser en dårlig kobling? </a:t>
            </a:r>
          </a:p>
          <a:p>
            <a:r>
              <a:rPr lang="nb-NO" dirty="0" smtClean="0"/>
              <a:t>Hvorfor?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16</a:t>
            </a:fld>
            <a:endParaRPr lang="nb-NO"/>
          </a:p>
        </p:txBody>
      </p:sp>
      <p:pic>
        <p:nvPicPr>
          <p:cNvPr id="4098" name="Picture 2" descr="N:\Forskerføtter og leserøtter\ELEKTRISITET\Bilder\bilder fra annica\bra d+Ñlig koppling\5R0A17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5340" r="133" b="26585"/>
          <a:stretch/>
        </p:blipFill>
        <p:spPr bwMode="auto">
          <a:xfrm>
            <a:off x="1251961" y="1840671"/>
            <a:ext cx="6255521" cy="238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288938">
            <a:off x="1666536" y="2385873"/>
            <a:ext cx="1110843" cy="27003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9050081">
            <a:off x="6382443" y="2377211"/>
            <a:ext cx="937021" cy="2873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1871" y="4235955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/>
              <a:t>Annica</a:t>
            </a:r>
            <a:r>
              <a:rPr lang="nb-NO" sz="1050" dirty="0"/>
              <a:t> Thomsson</a:t>
            </a:r>
          </a:p>
        </p:txBody>
      </p:sp>
    </p:spTree>
    <p:extLst>
      <p:ext uri="{BB962C8B-B14F-4D97-AF65-F5344CB8AC3E}">
        <p14:creationId xmlns:p14="http://schemas.microsoft.com/office/powerpoint/2010/main" val="22094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343" y="1193445"/>
            <a:ext cx="5616624" cy="1350150"/>
          </a:xfrm>
        </p:spPr>
        <p:txBody>
          <a:bodyPr>
            <a:normAutofit fontScale="70000" lnSpcReduction="20000"/>
          </a:bodyPr>
          <a:lstStyle/>
          <a:p>
            <a:r>
              <a:rPr lang="nb-NO" dirty="0" smtClean="0"/>
              <a:t>Hvilket av bildene viser en god kobling? </a:t>
            </a:r>
          </a:p>
          <a:p>
            <a:r>
              <a:rPr lang="nb-NO" dirty="0" smtClean="0"/>
              <a:t>Hvilket av bildene viser en dårlig kobling? </a:t>
            </a:r>
          </a:p>
          <a:p>
            <a:r>
              <a:rPr lang="nb-NO" dirty="0" smtClean="0"/>
              <a:t>Hvorfor? </a:t>
            </a: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17</a:t>
            </a:fld>
            <a:endParaRPr lang="nb-NO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1" t="15677"/>
          <a:stretch/>
        </p:blipFill>
        <p:spPr>
          <a:xfrm>
            <a:off x="1601670" y="2545299"/>
            <a:ext cx="2891997" cy="2000806"/>
          </a:xfrm>
          <a:prstGeom prst="rect">
            <a:avLst/>
          </a:prstGeom>
        </p:spPr>
      </p:pic>
      <p:pic>
        <p:nvPicPr>
          <p:cNvPr id="5" name="Bild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4" t="22542" r="20924" b="7944"/>
          <a:stretch/>
        </p:blipFill>
        <p:spPr>
          <a:xfrm>
            <a:off x="4788024" y="2197495"/>
            <a:ext cx="2824824" cy="2348609"/>
          </a:xfrm>
          <a:prstGeom prst="rect">
            <a:avLst/>
          </a:prstGeom>
        </p:spPr>
      </p:pic>
      <p:sp>
        <p:nvSpPr>
          <p:cNvPr id="6" name="Bildeforklaring formet som en ellipse 4"/>
          <p:cNvSpPr/>
          <p:nvPr/>
        </p:nvSpPr>
        <p:spPr>
          <a:xfrm>
            <a:off x="1655676" y="4555586"/>
            <a:ext cx="2592288" cy="10876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dirty="0"/>
              <a:t>God kobling. Plasten går helt inn i koblingsboksen. </a:t>
            </a:r>
          </a:p>
        </p:txBody>
      </p:sp>
      <p:sp>
        <p:nvSpPr>
          <p:cNvPr id="7" name="Bildeforklaring formet som en ellipse 3"/>
          <p:cNvSpPr/>
          <p:nvPr/>
        </p:nvSpPr>
        <p:spPr>
          <a:xfrm>
            <a:off x="4626006" y="4617132"/>
            <a:ext cx="3323272" cy="1213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dirty="0"/>
              <a:t>Dårlig kobling. Metallet i de to ledningene kan komme i kontakt med hverandre.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4546105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Petter Brodal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2152" y="4555586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Petter Brodal</a:t>
            </a:r>
          </a:p>
        </p:txBody>
      </p:sp>
    </p:spTree>
    <p:extLst>
      <p:ext uri="{BB962C8B-B14F-4D97-AF65-F5344CB8AC3E}">
        <p14:creationId xmlns:p14="http://schemas.microsoft.com/office/powerpoint/2010/main" val="35033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646" y="1430778"/>
            <a:ext cx="4050450" cy="36184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Ledningen må avisoleres nok til at metallet inni ledningen kan festes skikkelig.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Men den må </a:t>
            </a:r>
            <a:r>
              <a:rPr lang="nb-NO" u="sng" dirty="0" smtClean="0"/>
              <a:t>ikke</a:t>
            </a:r>
            <a:r>
              <a:rPr lang="nb-NO" dirty="0" smtClean="0"/>
              <a:t> avisoleres for mye. Da kan metall fra ulike ledninger komme borti hverandre.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479B-8322-4344-861A-0D2065355EC6}" type="slidenum">
              <a:rPr lang="nb-NO" smtClean="0"/>
              <a:t>18</a:t>
            </a:fld>
            <a:endParaRPr lang="nb-NO"/>
          </a:p>
        </p:txBody>
      </p:sp>
      <p:pic>
        <p:nvPicPr>
          <p:cNvPr id="5122" name="Picture 2" descr="N:\Forskerføtter og leserøtter\ELEKTRISITET\Bilder\Bilder til lærerveiledningene\Avisoleringst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108" y="4077073"/>
            <a:ext cx="2241502" cy="15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N:\Forskerføtter og leserøtter\ELEKTRISITET\Bilder\bilder fra annica\ledninger\5R0A19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2" t="11608" r="18904"/>
          <a:stretch/>
        </p:blipFill>
        <p:spPr bwMode="auto">
          <a:xfrm>
            <a:off x="5908775" y="1376773"/>
            <a:ext cx="1512168" cy="236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6453819" y="2896449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</a:t>
            </a:r>
            <a:r>
              <a:rPr lang="nb-NO" sz="1050" dirty="0" err="1"/>
              <a:t>Annica</a:t>
            </a:r>
            <a:r>
              <a:rPr lang="nb-NO" sz="1050" dirty="0"/>
              <a:t> Thomsson</a:t>
            </a:r>
          </a:p>
        </p:txBody>
      </p:sp>
    </p:spTree>
    <p:extLst>
      <p:ext uri="{BB962C8B-B14F-4D97-AF65-F5344CB8AC3E}">
        <p14:creationId xmlns:p14="http://schemas.microsoft.com/office/powerpoint/2010/main" val="24389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livov\AppData\Local\Microsoft\Windows\Temporary Internet Files\Content.IE5\81SUHK9S\20170214_10525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6" t="31939" r="28081" b="12836"/>
          <a:stretch/>
        </p:blipFill>
        <p:spPr bwMode="auto">
          <a:xfrm>
            <a:off x="1817694" y="1267021"/>
            <a:ext cx="2613330" cy="2145092"/>
          </a:xfrm>
          <a:prstGeom prst="rect">
            <a:avLst/>
          </a:prstGeom>
          <a:noFill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74C74-8981-4B5C-AD78-B325B7705C82}" type="slidenum">
              <a:rPr lang="nb-NO" smtClean="0"/>
              <a:t>19</a:t>
            </a:fld>
            <a:endParaRPr lang="nb-NO"/>
          </a:p>
        </p:txBody>
      </p:sp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9" t="50000" r="64916" b="31163"/>
          <a:stretch/>
        </p:blipFill>
        <p:spPr>
          <a:xfrm>
            <a:off x="4680012" y="1268760"/>
            <a:ext cx="2700300" cy="214509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6200000">
            <a:off x="2330750" y="3888051"/>
            <a:ext cx="135015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7" name="Right Arrow 6"/>
          <p:cNvSpPr/>
          <p:nvPr/>
        </p:nvSpPr>
        <p:spPr>
          <a:xfrm rot="16200000">
            <a:off x="5247075" y="3942057"/>
            <a:ext cx="135015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8" name="TextBox 7"/>
          <p:cNvSpPr txBox="1"/>
          <p:nvPr/>
        </p:nvSpPr>
        <p:spPr>
          <a:xfrm>
            <a:off x="1979712" y="4957692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Modell av koblingsboks </a:t>
            </a:r>
            <a:br>
              <a:rPr lang="nb-NO" b="1" dirty="0"/>
            </a:br>
            <a:r>
              <a:rPr lang="nb-NO" b="1" dirty="0"/>
              <a:t>- en forenkling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4964609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Ekte koblingsboks</a:t>
            </a:r>
          </a:p>
        </p:txBody>
      </p:sp>
    </p:spTree>
    <p:extLst>
      <p:ext uri="{BB962C8B-B14F-4D97-AF65-F5344CB8AC3E}">
        <p14:creationId xmlns:p14="http://schemas.microsoft.com/office/powerpoint/2010/main" val="35849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062" y="1268761"/>
            <a:ext cx="6777372" cy="407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601FF-388C-4130-8161-A1D433D05ED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53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471" y="1921795"/>
            <a:ext cx="1928570" cy="4185409"/>
          </a:xfrm>
          <a:prstGeom prst="rect">
            <a:avLst/>
          </a:prstGeom>
        </p:spPr>
      </p:pic>
      <p:sp>
        <p:nvSpPr>
          <p:cNvPr id="16387" name="Title 1"/>
          <p:cNvSpPr txBox="1">
            <a:spLocks/>
          </p:cNvSpPr>
          <p:nvPr/>
        </p:nvSpPr>
        <p:spPr bwMode="auto">
          <a:xfrm>
            <a:off x="468313" y="260350"/>
            <a:ext cx="8218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6F6F6F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6F6F6F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6F6F6F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6F6F6F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6F6F6F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F6F6F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F6F6F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F6F6F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6F6F6F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dirty="0" smtClean="0">
                <a:solidFill>
                  <a:srgbClr val="0070C0"/>
                </a:solidFill>
              </a:rPr>
              <a:t>Koblingsoppgaver</a:t>
            </a:r>
            <a:endParaRPr lang="nb-NO" altLang="nb-NO" dirty="0">
              <a:solidFill>
                <a:srgbClr val="0070C0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68313" y="568428"/>
            <a:ext cx="2592288" cy="683735"/>
          </a:xfrm>
          <a:prstGeom prst="wedgeRoundRectCallout">
            <a:avLst>
              <a:gd name="adj1" fmla="val -19767"/>
              <a:gd name="adj2" fmla="val 1030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Hva betyr symbolene?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8100392" y="5938387"/>
            <a:ext cx="288032" cy="343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2858848" y="4490781"/>
            <a:ext cx="1045859" cy="611984"/>
          </a:xfrm>
          <a:prstGeom prst="wedgeRoundRectCallout">
            <a:avLst>
              <a:gd name="adj1" fmla="val -125912"/>
              <a:gd name="adj2" fmla="val -431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Batteri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690149" y="5801212"/>
            <a:ext cx="1592288" cy="611984"/>
          </a:xfrm>
          <a:prstGeom prst="wedgeRoundRectCallout">
            <a:avLst>
              <a:gd name="adj1" fmla="val -93454"/>
              <a:gd name="adj2" fmla="val -10902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Koblingsboks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504995" y="1533357"/>
            <a:ext cx="1082676" cy="469781"/>
          </a:xfrm>
          <a:prstGeom prst="wedgeRoundRectCallout">
            <a:avLst>
              <a:gd name="adj1" fmla="val -92814"/>
              <a:gd name="adj2" fmla="val 6876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Ledning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231041" y="2437880"/>
            <a:ext cx="2472208" cy="660266"/>
          </a:xfrm>
          <a:prstGeom prst="wedgeRoundRectCallout">
            <a:avLst>
              <a:gd name="adj1" fmla="val -67844"/>
              <a:gd name="adj2" fmla="val 1568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Lampe/lysdiode/LED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2840294" y="3522340"/>
            <a:ext cx="929732" cy="544247"/>
          </a:xfrm>
          <a:prstGeom prst="wedgeRoundRectCallout">
            <a:avLst>
              <a:gd name="adj1" fmla="val -117296"/>
              <a:gd name="adj2" fmla="val 2293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tx1"/>
                </a:solidFill>
              </a:rPr>
              <a:t>Bryter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44" y="3572863"/>
            <a:ext cx="3918955" cy="25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Samarbeid to og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En fra hvert par henter utstyr: 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Batteri</a:t>
            </a:r>
          </a:p>
          <a:p>
            <a:r>
              <a:rPr lang="nb-NO" sz="2400" dirty="0" smtClean="0"/>
              <a:t>Tre koblingsbokser</a:t>
            </a:r>
          </a:p>
          <a:p>
            <a:r>
              <a:rPr lang="nb-NO" sz="2400" dirty="0" smtClean="0"/>
              <a:t>Én lysdiode (to deler som kobles sammen)</a:t>
            </a:r>
          </a:p>
          <a:p>
            <a:r>
              <a:rPr lang="nb-NO" sz="2400" dirty="0" smtClean="0"/>
              <a:t>Fem ledninger</a:t>
            </a:r>
          </a:p>
          <a:p>
            <a:r>
              <a:rPr lang="nb-NO" sz="2400" dirty="0" smtClean="0"/>
              <a:t>En bryter</a:t>
            </a: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Del på avisoleringstenger og avbitertenger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6588224" y="1196752"/>
            <a:ext cx="2304256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Tips: </a:t>
            </a:r>
          </a:p>
          <a:p>
            <a:pPr algn="ctr"/>
            <a:r>
              <a:rPr lang="nb-NO" dirty="0" smtClean="0"/>
              <a:t>Ikke dytt ledningene for langt inn i koblingsboksen. Metallet i koblingsboksen skal klemme på metallet i ledningen (ikke plasten).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314C16B6-2C6D-45E6-93A4-816CBF46FF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40664"/>
            <a:ext cx="3008770" cy="599171"/>
          </a:xfrm>
          <a:prstGeom prst="rect">
            <a:avLst/>
          </a:prstGeom>
        </p:spPr>
      </p:pic>
      <p:sp>
        <p:nvSpPr>
          <p:cNvPr id="6" name="TekstSylinder 4">
            <a:extLst>
              <a:ext uri="{FF2B5EF4-FFF2-40B4-BE49-F238E27FC236}">
                <a16:creationId xmlns:a16="http://schemas.microsoft.com/office/drawing/2014/main" id="{3C4ECA0E-8F59-42B4-96E2-04210A05A8D6}"/>
              </a:ext>
            </a:extLst>
          </p:cNvPr>
          <p:cNvSpPr txBox="1"/>
          <p:nvPr/>
        </p:nvSpPr>
        <p:spPr>
          <a:xfrm>
            <a:off x="3923928" y="1432778"/>
            <a:ext cx="414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Kom i gang med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633847" y="2130225"/>
            <a:ext cx="3654320" cy="31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C0ED36F9-4AF4-534F-A3A8-F1FDEDFB5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381" y="2091643"/>
            <a:ext cx="1761877" cy="1203233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35A3A47-BFF0-1646-B41C-39A268FF4A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781" y="1826713"/>
            <a:ext cx="2355708" cy="2936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26713"/>
            <a:ext cx="2040290" cy="2012341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732240" y="1761280"/>
            <a:ext cx="864096" cy="65960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76256" y="4005064"/>
            <a:ext cx="1584176" cy="4320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947"/>
            <a:ext cx="8229600" cy="1143000"/>
          </a:xfrm>
        </p:spPr>
        <p:txBody>
          <a:bodyPr/>
          <a:lstStyle/>
          <a:p>
            <a:r>
              <a:rPr lang="nb-NO" dirty="0" smtClean="0"/>
              <a:t>Lag ditt første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400" dirty="0" smtClean="0"/>
              <a:t>Jobb i par: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 smtClean="0"/>
              <a:t>En har ansvar for å lese manual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 smtClean="0"/>
              <a:t>Den andre programmerer (senere skal dere bytte roller)</a:t>
            </a:r>
          </a:p>
          <a:p>
            <a:pPr marL="457200" lvl="1" indent="0">
              <a:buNone/>
            </a:pPr>
            <a:endParaRPr lang="nb-NO" sz="2200" dirty="0" smtClean="0"/>
          </a:p>
          <a:p>
            <a:r>
              <a:rPr lang="nb-NO" sz="2400" dirty="0"/>
              <a:t>Følg instruksjonene på s. </a:t>
            </a:r>
            <a:r>
              <a:rPr lang="nb-NO" sz="2400" dirty="0" smtClean="0"/>
              <a:t>3-4 </a:t>
            </a:r>
            <a:r>
              <a:rPr lang="nb-NO" sz="2400" dirty="0"/>
              <a:t>i </a:t>
            </a:r>
            <a:r>
              <a:rPr lang="nb-NO" sz="2400" dirty="0" smtClean="0"/>
              <a:t>manualen</a:t>
            </a:r>
            <a:endParaRPr lang="nb-NO" sz="2600" dirty="0" smtClean="0"/>
          </a:p>
        </p:txBody>
      </p:sp>
    </p:spTree>
    <p:extLst>
      <p:ext uri="{BB962C8B-B14F-4D97-AF65-F5344CB8AC3E}">
        <p14:creationId xmlns:p14="http://schemas.microsoft.com/office/powerpoint/2010/main" val="41807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gjør programmet?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253806" cy="4156766"/>
          </a:xfrm>
        </p:spPr>
        <p:txBody>
          <a:bodyPr/>
          <a:lstStyle/>
          <a:p>
            <a:r>
              <a:rPr lang="nb-NO" sz="2400" dirty="0"/>
              <a:t>D</a:t>
            </a:r>
            <a:r>
              <a:rPr lang="nb-NO" sz="2400" dirty="0" smtClean="0"/>
              <a:t>iskuter  </a:t>
            </a:r>
            <a:r>
              <a:rPr lang="nb-NO" sz="2400" dirty="0"/>
              <a:t>to eller tre </a:t>
            </a:r>
            <a:r>
              <a:rPr lang="nb-NO" sz="2400" dirty="0" smtClean="0"/>
              <a:t>sammen. </a:t>
            </a:r>
            <a:endParaRPr lang="en-US" dirty="0"/>
          </a:p>
        </p:txBody>
      </p:sp>
      <p:pic>
        <p:nvPicPr>
          <p:cNvPr id="4" name="Bilde 5">
            <a:extLst>
              <a:ext uri="{FF2B5EF4-FFF2-40B4-BE49-F238E27FC236}">
                <a16:creationId xmlns:a16="http://schemas.microsoft.com/office/drawing/2014/main" id="{DDFCFEBE-9A1E-419C-ADCC-F0C0818DE6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7981" y="1431526"/>
            <a:ext cx="2520280" cy="2488117"/>
          </a:xfrm>
          <a:prstGeom prst="rect">
            <a:avLst/>
          </a:prstGeom>
        </p:spPr>
      </p:pic>
      <p:pic>
        <p:nvPicPr>
          <p:cNvPr id="5" name="Bilde 6">
            <a:extLst>
              <a:ext uri="{FF2B5EF4-FFF2-40B4-BE49-F238E27FC236}">
                <a16:creationId xmlns:a16="http://schemas.microsoft.com/office/drawing/2014/main" id="{8751ADAD-0B0D-4514-928F-02788A7F91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7085" y="3717032"/>
            <a:ext cx="3433940" cy="174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Innebygde sensorer for ulike funksjoner</a:t>
            </a:r>
            <a:endParaRPr lang="en-US" sz="3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940152" y="1714987"/>
            <a:ext cx="2947192" cy="1110124"/>
          </a:xfrm>
          <a:prstGeom prst="wedgeRoundRectCallout">
            <a:avLst>
              <a:gd name="adj1" fmla="val -60251"/>
              <a:gd name="adj2" fmla="val 868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tx2"/>
                </a:solidFill>
              </a:rPr>
              <a:t>Vi kan også koble på eksterne komponenter.</a:t>
            </a:r>
            <a:endParaRPr lang="en-US" sz="2200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7602">
            <a:off x="549552" y="2809891"/>
            <a:ext cx="2371685" cy="2031484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807804" y="1960878"/>
            <a:ext cx="1224136" cy="602243"/>
          </a:xfrm>
          <a:prstGeom prst="wedgeRoundRectCallout">
            <a:avLst>
              <a:gd name="adj1" fmla="val -74495"/>
              <a:gd name="adj2" fmla="val 1098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Lys</a:t>
            </a:r>
            <a:endParaRPr lang="en-US" sz="2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563888" y="3140968"/>
            <a:ext cx="1728192" cy="792088"/>
          </a:xfrm>
          <a:prstGeom prst="wedgeRoundRectCallout">
            <a:avLst>
              <a:gd name="adj1" fmla="val -78977"/>
              <a:gd name="adj2" fmla="val 446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Temperatur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3419872" y="4682345"/>
            <a:ext cx="1728192" cy="792088"/>
          </a:xfrm>
          <a:prstGeom prst="wedgeRoundRectCallout">
            <a:avLst>
              <a:gd name="adj1" fmla="val -78348"/>
              <a:gd name="adj2" fmla="val -61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Bevegelse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755576" y="5445224"/>
            <a:ext cx="2371430" cy="792088"/>
          </a:xfrm>
          <a:prstGeom prst="wedgeRoundRectCallout">
            <a:avLst>
              <a:gd name="adj1" fmla="val -16144"/>
              <a:gd name="adj2" fmla="val -1175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/>
              <a:t>Kommunikasjon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5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9021688" cy="1143000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Klargjør </a:t>
            </a:r>
            <a:r>
              <a:rPr lang="nb-NO" sz="4000" dirty="0"/>
              <a:t>micro:bit for </a:t>
            </a:r>
            <a:r>
              <a:rPr lang="nb-NO" sz="4000" dirty="0" smtClean="0"/>
              <a:t>flere oppgaver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2" t="1829" r="10069" b="-1"/>
          <a:stretch/>
        </p:blipFill>
        <p:spPr>
          <a:xfrm>
            <a:off x="5508104" y="1556792"/>
            <a:ext cx="3168352" cy="472214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En fra hvert par henter utstyr: </a:t>
            </a:r>
          </a:p>
          <a:p>
            <a:r>
              <a:rPr lang="nb-NO" sz="2200" dirty="0" smtClean="0"/>
              <a:t>Fem skruer</a:t>
            </a:r>
          </a:p>
          <a:p>
            <a:r>
              <a:rPr lang="nb-NO" sz="2200" dirty="0" smtClean="0"/>
              <a:t>Fem muttere</a:t>
            </a:r>
          </a:p>
          <a:p>
            <a:r>
              <a:rPr lang="nb-NO" sz="2200" dirty="0" smtClean="0"/>
              <a:t>Fire røde ledninger (ca. 5-8 cm)</a:t>
            </a:r>
          </a:p>
          <a:p>
            <a:r>
              <a:rPr lang="nb-NO" sz="2200" dirty="0" smtClean="0"/>
              <a:t>En svart ledning (ca. 5-8 cm)</a:t>
            </a:r>
          </a:p>
          <a:p>
            <a:r>
              <a:rPr lang="nb-NO" sz="2200" dirty="0" smtClean="0"/>
              <a:t>Tre koblingsbokser</a:t>
            </a:r>
          </a:p>
        </p:txBody>
      </p:sp>
    </p:spTree>
    <p:extLst>
      <p:ext uri="{BB962C8B-B14F-4D97-AF65-F5344CB8AC3E}">
        <p14:creationId xmlns:p14="http://schemas.microsoft.com/office/powerpoint/2010/main" val="36304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021688" cy="792088"/>
          </a:xfrm>
        </p:spPr>
        <p:txBody>
          <a:bodyPr>
            <a:normAutofit/>
          </a:bodyPr>
          <a:lstStyle/>
          <a:p>
            <a:r>
              <a:rPr lang="nb-NO" sz="4000" dirty="0" smtClean="0"/>
              <a:t>Slik følger dere manualen</a:t>
            </a:r>
            <a:endParaRPr lang="nb-NO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5156" y="1772816"/>
            <a:ext cx="7893268" cy="4104456"/>
          </a:xfrm>
        </p:spPr>
        <p:txBody>
          <a:bodyPr>
            <a:normAutofit/>
          </a:bodyPr>
          <a:lstStyle/>
          <a:p>
            <a:r>
              <a:rPr lang="nb-NO" sz="2400" dirty="0" smtClean="0"/>
              <a:t>En </a:t>
            </a:r>
            <a:r>
              <a:rPr lang="nb-NO" sz="2400" dirty="0"/>
              <a:t>har ansvar for å lese manual. Den andre programmerer. Bytt rolle for hver oppgave. 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Trenger du hjelp? Spør tre medelever før du spør </a:t>
            </a:r>
            <a:r>
              <a:rPr lang="nb-NO" sz="2400" dirty="0" err="1" smtClean="0"/>
              <a:t>lærer’n</a:t>
            </a:r>
            <a:r>
              <a:rPr lang="nb-NO" sz="2400" dirty="0" smtClean="0"/>
              <a:t> </a:t>
            </a:r>
            <a:r>
              <a:rPr lang="nb-NO" sz="2400" dirty="0" smtClean="0">
                <a:sym typeface="Wingdings" panose="05000000000000000000" pitchFamily="2" charset="2"/>
              </a:rPr>
              <a:t> </a:t>
            </a:r>
          </a:p>
          <a:p>
            <a:endParaRPr lang="nb-NO" sz="2400" dirty="0" smtClean="0">
              <a:sym typeface="Wingdings" panose="05000000000000000000" pitchFamily="2" charset="2"/>
            </a:endParaRPr>
          </a:p>
          <a:p>
            <a:r>
              <a:rPr lang="nb-NO" sz="2400" dirty="0" smtClean="0">
                <a:sym typeface="Wingdings" panose="05000000000000000000" pitchFamily="2" charset="2"/>
              </a:rPr>
              <a:t>Når dere har laget et program, diskuter hva dere tror det får micro:bit-en til å gjøre før dere laster ned programmet.</a:t>
            </a:r>
          </a:p>
          <a:p>
            <a:pPr lvl="1"/>
            <a:r>
              <a:rPr lang="nb-NO" sz="2400" dirty="0" smtClean="0">
                <a:sym typeface="Wingdings" panose="05000000000000000000" pitchFamily="2" charset="2"/>
              </a:rPr>
              <a:t>Skriv ned spørsmål som dukker opp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7479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/>
              <a:t>Lykke til!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905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Det handler om energi: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31"/>
          <a:stretch/>
        </p:blipFill>
        <p:spPr>
          <a:xfrm>
            <a:off x="2915816" y="1417638"/>
            <a:ext cx="3587706" cy="515625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6392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Undervise i programmering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Gjøre først – reflektere etterpå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Arbeide i par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Parene arbeider selvstendig med tilstrekkelige støttestrukturer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Lav inngang – </a:t>
            </a:r>
            <a:r>
              <a:rPr lang="nb-NO" smtClean="0"/>
              <a:t>stor takhøyde (LIST)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5460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Oppgave </a:t>
            </a:r>
            <a:r>
              <a:rPr lang="nb-NO" sz="2400" b="1" dirty="0" smtClean="0">
                <a:solidFill>
                  <a:schemeClr val="accent1"/>
                </a:solidFill>
              </a:rPr>
              <a:t>1a</a:t>
            </a:r>
            <a:r>
              <a:rPr lang="nb-NO" sz="2400" b="1" dirty="0">
                <a:solidFill>
                  <a:schemeClr val="accent1"/>
                </a:solidFill>
              </a:rPr>
              <a:t>: </a:t>
            </a:r>
            <a:r>
              <a:rPr lang="nb-NO" sz="2400" dirty="0"/>
              <a:t>En diode skrus av/på via knapp A på Micro:bit</a:t>
            </a:r>
          </a:p>
        </p:txBody>
      </p:sp>
      <p:pic>
        <p:nvPicPr>
          <p:cNvPr id="4" name="Bilde 21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4680520" cy="447362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0152" y="1700808"/>
            <a:ext cx="2952328" cy="1008112"/>
          </a:xfrm>
          <a:prstGeom prst="wedgeRoundRectCallout">
            <a:avLst>
              <a:gd name="adj1" fmla="val -46493"/>
              <a:gd name="adj2" fmla="val 86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får programmet micro:bit-en til å gjøre?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57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09" y="35347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sz="2400" b="1" dirty="0">
                <a:solidFill>
                  <a:schemeClr val="accent1"/>
                </a:solidFill>
              </a:rPr>
              <a:t>Oppgave </a:t>
            </a:r>
            <a:r>
              <a:rPr lang="nb-NO" sz="2400" b="1" dirty="0" smtClean="0">
                <a:solidFill>
                  <a:schemeClr val="accent1"/>
                </a:solidFill>
              </a:rPr>
              <a:t>1a: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5131" r="4000" b="-1"/>
          <a:stretch/>
        </p:blipFill>
        <p:spPr>
          <a:xfrm>
            <a:off x="112167" y="1340769"/>
            <a:ext cx="4761280" cy="5112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" r="26768" b="5489"/>
          <a:stretch/>
        </p:blipFill>
        <p:spPr>
          <a:xfrm>
            <a:off x="5676874" y="692696"/>
            <a:ext cx="3430144" cy="5430008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987824" y="1052736"/>
            <a:ext cx="3168352" cy="1532448"/>
          </a:xfrm>
          <a:prstGeom prst="wedgeRoundRectCallout">
            <a:avLst>
              <a:gd name="adj1" fmla="val -40840"/>
              <a:gd name="adj2" fmla="val 126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skjer med elektronene i den elektriske kretsen når vi skrur </a:t>
            </a:r>
            <a:r>
              <a:rPr lang="nb-NO" sz="2200" u="sng" dirty="0" smtClean="0"/>
              <a:t>på</a:t>
            </a:r>
            <a:r>
              <a:rPr lang="nb-NO" sz="2200" dirty="0" smtClean="0"/>
              <a:t> lysdioden?</a:t>
            </a:r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11760" y="3897053"/>
            <a:ext cx="0" cy="1620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131840" y="5517232"/>
            <a:ext cx="86409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53961" y="5517232"/>
            <a:ext cx="8384" cy="5124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69910" y="6029672"/>
            <a:ext cx="29523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74170" y="3897053"/>
            <a:ext cx="9398" cy="18764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56176" y="629264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Illustrasjon: Nina Myklebust</a:t>
            </a:r>
            <a:endParaRPr lang="en-US" sz="1600" dirty="0"/>
          </a:p>
        </p:txBody>
      </p:sp>
      <p:sp>
        <p:nvSpPr>
          <p:cNvPr id="6" name="Plus 5"/>
          <p:cNvSpPr/>
          <p:nvPr/>
        </p:nvSpPr>
        <p:spPr>
          <a:xfrm>
            <a:off x="79184" y="3537013"/>
            <a:ext cx="360040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2692474" y="3537013"/>
            <a:ext cx="386017" cy="36004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4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383960" cy="1335239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Oppgave 1</a:t>
            </a:r>
            <a:r>
              <a:rPr lang="nb-NO" sz="2400" b="1" dirty="0" smtClean="0">
                <a:solidFill>
                  <a:schemeClr val="accent1"/>
                </a:solidFill>
              </a:rPr>
              <a:t>b: </a:t>
            </a:r>
            <a:br>
              <a:rPr lang="nb-NO" sz="2400" b="1" dirty="0" smtClean="0">
                <a:solidFill>
                  <a:schemeClr val="accent1"/>
                </a:solidFill>
              </a:rPr>
            </a:br>
            <a:r>
              <a:rPr lang="nb-NO" sz="2300" dirty="0" smtClean="0"/>
              <a:t>Lysdioden </a:t>
            </a:r>
            <a:r>
              <a:rPr lang="nb-NO" sz="2300" dirty="0"/>
              <a:t>skrus av/på </a:t>
            </a:r>
            <a:r>
              <a:rPr lang="nb-NO" sz="2300" dirty="0" smtClean="0"/>
              <a:t>via lyssensor i Micro:Bit, i stedet for </a:t>
            </a:r>
            <a:r>
              <a:rPr lang="nb-NO" sz="2300" dirty="0"/>
              <a:t>knapp A </a:t>
            </a:r>
            <a:endParaRPr lang="en-US" sz="2300" dirty="0"/>
          </a:p>
        </p:txBody>
      </p:sp>
      <p:pic>
        <p:nvPicPr>
          <p:cNvPr id="4" name="Bilde 6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5040560" cy="456941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40152" y="1700808"/>
            <a:ext cx="2952328" cy="1008112"/>
          </a:xfrm>
          <a:prstGeom prst="wedgeRoundRectCallout">
            <a:avLst>
              <a:gd name="adj1" fmla="val -46493"/>
              <a:gd name="adj2" fmla="val 86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får programmet micro:bit-en til å gjøre?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154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24" y="764704"/>
            <a:ext cx="8229600" cy="1143000"/>
          </a:xfrm>
        </p:spPr>
        <p:txBody>
          <a:bodyPr>
            <a:no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Oppgave </a:t>
            </a:r>
            <a:r>
              <a:rPr lang="nb-NO" sz="2400" b="1" dirty="0" smtClean="0">
                <a:solidFill>
                  <a:schemeClr val="accent1"/>
                </a:solidFill>
              </a:rPr>
              <a:t>2a:</a:t>
            </a:r>
            <a:r>
              <a:rPr lang="nb-NO" sz="2400" dirty="0"/>
              <a:t/>
            </a:r>
            <a:br>
              <a:rPr lang="nb-NO" sz="2400" dirty="0"/>
            </a:br>
            <a:r>
              <a:rPr lang="nb-NO" sz="2200" dirty="0" smtClean="0"/>
              <a:t>Bruk innebygd temperatursensor </a:t>
            </a:r>
            <a:r>
              <a:rPr lang="nb-NO" sz="2200" dirty="0"/>
              <a:t>i Micro:Bit </a:t>
            </a:r>
            <a:r>
              <a:rPr lang="nb-NO" sz="2200" dirty="0" smtClean="0"/>
              <a:t>for å vise </a:t>
            </a:r>
            <a:r>
              <a:rPr lang="nb-NO" sz="2200" dirty="0"/>
              <a:t>innetemperatur på displayet</a:t>
            </a:r>
            <a:r>
              <a:rPr lang="nb-NO" sz="2200" b="1" dirty="0"/>
              <a:t>.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7" name="Bild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6007"/>
            <a:ext cx="4732300" cy="47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5940152" y="1700808"/>
            <a:ext cx="2952328" cy="1008112"/>
          </a:xfrm>
          <a:prstGeom prst="wedgeRoundRectCallout">
            <a:avLst>
              <a:gd name="adj1" fmla="val -46493"/>
              <a:gd name="adj2" fmla="val 861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Hva får programmet micro:bit-en til å gjøre?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880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08"/>
            <a:ext cx="8229600" cy="1143000"/>
          </a:xfrm>
        </p:spPr>
        <p:txBody>
          <a:bodyPr>
            <a:noAutofit/>
          </a:bodyPr>
          <a:lstStyle/>
          <a:p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4723" r="659" b="7806"/>
          <a:stretch/>
        </p:blipFill>
        <p:spPr>
          <a:xfrm>
            <a:off x="3814190" y="1645204"/>
            <a:ext cx="5329810" cy="50085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142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 smtClean="0">
                <a:solidFill>
                  <a:schemeClr val="accent1"/>
                </a:solidFill>
              </a:rPr>
              <a:t>Oppgave 2b: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Koble på en ekstern temperatursensor til micro:bit, i stedet for å bruke den innebygde.</a:t>
            </a:r>
            <a:br>
              <a:rPr lang="nb-NO" sz="2400" dirty="0" smtClean="0"/>
            </a:br>
            <a:endParaRPr lang="nb-NO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1" y="2060848"/>
            <a:ext cx="6166030" cy="29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4" y="836712"/>
            <a:ext cx="5406840" cy="2564153"/>
          </a:xfrm>
          <a:prstGeom prst="rect">
            <a:avLst/>
          </a:prstGeom>
        </p:spPr>
      </p:pic>
      <p:graphicFrame>
        <p:nvGraphicFramePr>
          <p:cNvPr id="7" name="Diagram 1"/>
          <p:cNvGraphicFramePr/>
          <p:nvPr>
            <p:extLst>
              <p:ext uri="{D42A27DB-BD31-4B8C-83A1-F6EECF244321}">
                <p14:modId xmlns:p14="http://schemas.microsoft.com/office/powerpoint/2010/main" val="372945994"/>
              </p:ext>
            </p:extLst>
          </p:nvPr>
        </p:nvGraphicFramePr>
        <p:xfrm>
          <a:off x="4427984" y="2852936"/>
          <a:ext cx="4246743" cy="3779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79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0" y="2141240"/>
            <a:ext cx="8175238" cy="3374995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530398" y="156517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0398" y="710208"/>
            <a:ext cx="8229600" cy="1143000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accent1"/>
                </a:solidFill>
              </a:rPr>
              <a:t>Oppgave 3a:</a:t>
            </a:r>
            <a:r>
              <a:rPr lang="nb-NO" sz="2400" dirty="0">
                <a:solidFill>
                  <a:schemeClr val="accent1"/>
                </a:solidFill>
              </a:rPr>
              <a:t> </a:t>
            </a:r>
            <a:r>
              <a:rPr lang="nb-NO" sz="2400" dirty="0" smtClean="0"/>
              <a:t>Micro:bit </a:t>
            </a:r>
            <a:r>
              <a:rPr lang="nb-NO" sz="2400" dirty="0"/>
              <a:t>med flere lysdioder (Neopixel)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451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chemeClr val="accent1"/>
                </a:solidFill>
              </a:rPr>
              <a:t>I klasserommet:</a:t>
            </a:r>
            <a:endParaRPr lang="nb-NO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8229600" cy="4525963"/>
          </a:xfrm>
        </p:spPr>
        <p:txBody>
          <a:bodyPr/>
          <a:lstStyle/>
          <a:p>
            <a:r>
              <a:rPr lang="nb-NO" sz="2400" dirty="0" smtClean="0"/>
              <a:t>Vanskelige begreper?</a:t>
            </a:r>
          </a:p>
          <a:p>
            <a:endParaRPr lang="nb-NO" sz="2400" dirty="0" smtClean="0"/>
          </a:p>
          <a:p>
            <a:r>
              <a:rPr lang="nb-NO" sz="2400" dirty="0" smtClean="0"/>
              <a:t>Samarbeide i par, bytte på roller (programmere </a:t>
            </a:r>
            <a:r>
              <a:rPr lang="nb-NO" sz="2400" dirty="0"/>
              <a:t>/</a:t>
            </a:r>
            <a:r>
              <a:rPr lang="nb-NO" sz="2400" dirty="0" smtClean="0"/>
              <a:t> lese manual)</a:t>
            </a:r>
          </a:p>
          <a:p>
            <a:pPr lvl="1"/>
            <a:r>
              <a:rPr lang="nb-NO" sz="2200" dirty="0" smtClean="0"/>
              <a:t>Samtale underveis (diskutere/forklare for hverandre)</a:t>
            </a:r>
          </a:p>
          <a:p>
            <a:pPr lvl="1"/>
            <a:endParaRPr lang="nb-NO" sz="2000" dirty="0" smtClean="0"/>
          </a:p>
          <a:p>
            <a:r>
              <a:rPr lang="nb-NO" sz="2400" dirty="0" smtClean="0"/>
              <a:t>Spør tre medelever før læreren </a:t>
            </a:r>
          </a:p>
          <a:p>
            <a:endParaRPr lang="nb-NO" sz="2400" dirty="0" smtClean="0"/>
          </a:p>
          <a:p>
            <a:r>
              <a:rPr lang="nb-NO" sz="2400" dirty="0" smtClean="0"/>
              <a:t>«Ti fingre i været» når læreren vil ha oppmerksomheten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46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 neste gang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Husk pappeske! 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Planlegge når du vil</a:t>
            </a:r>
            <a:br>
              <a:rPr lang="nb-NO" sz="2400" dirty="0" smtClean="0"/>
            </a:br>
            <a:r>
              <a:rPr lang="nb-NO" sz="2400" dirty="0" smtClean="0"/>
              <a:t>gjennomføre opplegget</a:t>
            </a:r>
            <a:br>
              <a:rPr lang="nb-NO" sz="2400" dirty="0" smtClean="0"/>
            </a:br>
            <a:r>
              <a:rPr lang="nb-NO" sz="2400" dirty="0" smtClean="0"/>
              <a:t>i eget klasserom.</a:t>
            </a:r>
            <a:endParaRPr lang="nb-NO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20888"/>
            <a:ext cx="4048624" cy="373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4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137756" y="1160748"/>
            <a:ext cx="6858000" cy="8309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Comic Sans MS" panose="030F0702030302020204" pitchFamily="66" charset="0"/>
              </a:rPr>
              <a:t>Lyspæra lyser fordi strømmen møter motstand i lyspæra.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19"/>
          <a:stretch/>
        </p:blipFill>
        <p:spPr bwMode="auto">
          <a:xfrm>
            <a:off x="1471289" y="2726922"/>
            <a:ext cx="6171085" cy="101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Bulb, Light, Lamp, Electric, Electric Bulb, Electric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00" y="4401108"/>
            <a:ext cx="819259" cy="14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557858" y="3861048"/>
            <a:ext cx="5768" cy="432048"/>
          </a:xfrm>
          <a:prstGeom prst="straightConnector1">
            <a:avLst/>
          </a:prstGeom>
          <a:ln w="412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71288" y="2067744"/>
            <a:ext cx="308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>
                <a:solidFill>
                  <a:schemeClr val="tx2"/>
                </a:solidFill>
              </a:rPr>
              <a:t>Lærlingheftet</a:t>
            </a:r>
            <a:r>
              <a:rPr lang="nb-NO" dirty="0">
                <a:solidFill>
                  <a:schemeClr val="tx2"/>
                </a:solidFill>
              </a:rPr>
              <a:t> side 2, rute 4.</a:t>
            </a:r>
          </a:p>
        </p:txBody>
      </p:sp>
    </p:spTree>
    <p:extLst>
      <p:ext uri="{BB962C8B-B14F-4D97-AF65-F5344CB8AC3E}">
        <p14:creationId xmlns:p14="http://schemas.microsoft.com/office/powerpoint/2010/main" val="27889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-1524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708920"/>
            <a:ext cx="914400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339913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Takk for </a:t>
            </a:r>
            <a:r>
              <a:rPr lang="nb-NO" dirty="0" smtClean="0">
                <a:solidFill>
                  <a:schemeClr val="tx1"/>
                </a:solidFill>
              </a:rPr>
              <a:t>oss!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79512" y="6125234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000" dirty="0"/>
              <a:t>facebook.com/Naturfagsenteret		naturfagsenteret.no/nyhetsbrev</a:t>
            </a:r>
          </a:p>
        </p:txBody>
      </p:sp>
      <p:pic>
        <p:nvPicPr>
          <p:cNvPr id="7170" name="Picture 2" descr="Bilderesultat for nyhetsbrev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164" y="5000400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565" y="5242606"/>
            <a:ext cx="1144227" cy="8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Elektriske krefter: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723" y="1700808"/>
            <a:ext cx="3428554" cy="45484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051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646" y="1067397"/>
            <a:ext cx="2978088" cy="857250"/>
          </a:xfrm>
        </p:spPr>
        <p:txBody>
          <a:bodyPr/>
          <a:lstStyle/>
          <a:p>
            <a:r>
              <a:rPr lang="nb-NO" dirty="0" smtClean="0"/>
              <a:t>Side 11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6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86354" cy="45411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187624" y="2204864"/>
            <a:ext cx="2996952" cy="1836204"/>
          </a:xfrm>
          <a:prstGeom prst="wedgeEllipseCallout">
            <a:avLst>
              <a:gd name="adj1" fmla="val 73865"/>
              <a:gd name="adj2" fmla="val 309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Hvorfor blir det varmt når elektronene skyves og dras gjennom den tynne tråden? </a:t>
            </a:r>
          </a:p>
        </p:txBody>
      </p:sp>
    </p:spTree>
    <p:extLst>
      <p:ext uri="{BB962C8B-B14F-4D97-AF65-F5344CB8AC3E}">
        <p14:creationId xmlns:p14="http://schemas.microsoft.com/office/powerpoint/2010/main" val="168900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Strøm og motstand </a:t>
            </a:r>
            <a:endParaRPr lang="nb-NO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779912" y="2113039"/>
            <a:ext cx="2366147" cy="3394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7</a:t>
            </a:fld>
            <a:endParaRPr lang="nb-NO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35" y="3483007"/>
            <a:ext cx="4430728" cy="94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385646" y="1916832"/>
            <a:ext cx="1998222" cy="39241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100" dirty="0"/>
              <a:t>Magiske briller: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402887"/>
            <a:ext cx="1087550" cy="8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1144" y="4672228"/>
            <a:ext cx="26189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Elektronene møter motstand i den tynne metalltråden. </a:t>
            </a:r>
          </a:p>
        </p:txBody>
      </p:sp>
    </p:spTree>
    <p:extLst>
      <p:ext uri="{BB962C8B-B14F-4D97-AF65-F5344CB8AC3E}">
        <p14:creationId xmlns:p14="http://schemas.microsoft.com/office/powerpoint/2010/main" val="259509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58" y="1055769"/>
            <a:ext cx="6172200" cy="627534"/>
          </a:xfrm>
        </p:spPr>
        <p:txBody>
          <a:bodyPr>
            <a:normAutofit/>
          </a:bodyPr>
          <a:lstStyle/>
          <a:p>
            <a:r>
              <a:rPr lang="nb-NO" sz="3150" dirty="0">
                <a:solidFill>
                  <a:srgbClr val="993300"/>
                </a:solidFill>
              </a:rPr>
              <a:t>Strøm i tynn metalltråd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138" y="2510898"/>
            <a:ext cx="297033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1800" b="1" u="sng" dirty="0"/>
              <a:t>Utstyr </a:t>
            </a:r>
          </a:p>
          <a:p>
            <a:pPr marL="0" indent="0">
              <a:buNone/>
            </a:pPr>
            <a:endParaRPr lang="nb-NO" sz="1800" b="1" u="sng" dirty="0"/>
          </a:p>
          <a:p>
            <a:pPr marL="385763" indent="-385763">
              <a:buAutoNum type="arabicPeriod"/>
            </a:pPr>
            <a:r>
              <a:rPr lang="nb-NO" sz="1800" dirty="0"/>
              <a:t>Batteri. </a:t>
            </a:r>
          </a:p>
          <a:p>
            <a:pPr marL="385763" indent="-385763">
              <a:buAutoNum type="arabicPeriod"/>
            </a:pPr>
            <a:endParaRPr lang="nb-NO" sz="1800" dirty="0"/>
          </a:p>
          <a:p>
            <a:pPr marL="385763" indent="-385763">
              <a:buAutoNum type="arabicPeriod"/>
            </a:pPr>
            <a:r>
              <a:rPr lang="nb-NO" sz="1800" dirty="0"/>
              <a:t>Labledninger med krokodilleklemmer. </a:t>
            </a:r>
          </a:p>
          <a:p>
            <a:pPr marL="385763" indent="-385763">
              <a:buAutoNum type="arabicPeriod"/>
            </a:pPr>
            <a:endParaRPr lang="nb-NO" sz="1800" dirty="0"/>
          </a:p>
          <a:p>
            <a:pPr marL="385763" indent="-385763">
              <a:buAutoNum type="arabicPeriod"/>
            </a:pPr>
            <a:r>
              <a:rPr lang="nb-NO" sz="1800" dirty="0"/>
              <a:t>Isoporplate med stifter og metalltråd. </a:t>
            </a:r>
          </a:p>
          <a:p>
            <a:pPr marL="0" indent="0">
              <a:buNone/>
            </a:pPr>
            <a:r>
              <a:rPr lang="nb-NO" sz="1800" dirty="0"/>
              <a:t/>
            </a:r>
            <a:br>
              <a:rPr lang="nb-NO" sz="1800" dirty="0"/>
            </a:br>
            <a:r>
              <a:rPr lang="nb-NO" sz="1800" dirty="0"/>
              <a:t> </a:t>
            </a:r>
          </a:p>
          <a:p>
            <a:endParaRPr lang="nb-NO" sz="1800" dirty="0"/>
          </a:p>
          <a:p>
            <a:pPr marL="0" indent="0">
              <a:buNone/>
            </a:pPr>
            <a:r>
              <a:rPr lang="nb-NO" sz="1800" dirty="0"/>
              <a:t/>
            </a:r>
            <a:br>
              <a:rPr lang="nb-NO" sz="1800" dirty="0"/>
            </a:br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987549" y="5636909"/>
            <a:ext cx="1600200" cy="273844"/>
          </a:xfrm>
        </p:spPr>
        <p:txBody>
          <a:bodyPr/>
          <a:lstStyle/>
          <a:p>
            <a:fld id="{3D583928-C375-46CC-9277-68DDF814E7EB}" type="slidenum">
              <a:rPr lang="nb-NO" smtClean="0"/>
              <a:t>8</a:t>
            </a:fld>
            <a:endParaRPr lang="nb-NO"/>
          </a:p>
        </p:txBody>
      </p:sp>
      <p:sp>
        <p:nvSpPr>
          <p:cNvPr id="6" name="TextBox 5"/>
          <p:cNvSpPr txBox="1"/>
          <p:nvPr/>
        </p:nvSpPr>
        <p:spPr>
          <a:xfrm>
            <a:off x="3081540" y="1692969"/>
            <a:ext cx="31323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>
                <a:solidFill>
                  <a:srgbClr val="990000"/>
                </a:solidFill>
              </a:rPr>
              <a:t>Hva skjedde i glødepæra? </a:t>
            </a:r>
          </a:p>
        </p:txBody>
      </p:sp>
      <p:pic>
        <p:nvPicPr>
          <p:cNvPr id="5" name="Picture 2" descr="N:\Forskerføtter og leserøtter\ELEKTRISITET\Bilder\Bilder fra Petter Brodal\P2140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r="15006"/>
          <a:stretch/>
        </p:blipFill>
        <p:spPr bwMode="auto">
          <a:xfrm>
            <a:off x="4452681" y="2782335"/>
            <a:ext cx="2504610" cy="27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ight, Electric Bulb, Antique, Domestic, Incandes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210" y="998730"/>
            <a:ext cx="11521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52681" y="5643247"/>
            <a:ext cx="14581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Foto: Petter Brodal</a:t>
            </a:r>
          </a:p>
        </p:txBody>
      </p:sp>
    </p:spTree>
    <p:extLst>
      <p:ext uri="{BB962C8B-B14F-4D97-AF65-F5344CB8AC3E}">
        <p14:creationId xmlns:p14="http://schemas.microsoft.com/office/powerpoint/2010/main" val="8319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7634" y="1106742"/>
            <a:ext cx="3510390" cy="4968552"/>
          </a:xfrm>
        </p:spPr>
        <p:txBody>
          <a:bodyPr>
            <a:normAutofit fontScale="92500" lnSpcReduction="10000"/>
          </a:bodyPr>
          <a:lstStyle/>
          <a:p>
            <a:pPr marL="385763" indent="-385763">
              <a:buAutoNum type="arabicPeriod"/>
            </a:pPr>
            <a:r>
              <a:rPr lang="nb-NO" sz="1800" dirty="0">
                <a:solidFill>
                  <a:srgbClr val="993300"/>
                </a:solidFill>
              </a:rPr>
              <a:t>Fest metalltråden mellom de to stiftene. </a:t>
            </a: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r>
              <a:rPr lang="nb-NO" sz="1800" dirty="0">
                <a:solidFill>
                  <a:srgbClr val="993300"/>
                </a:solidFill>
              </a:rPr>
              <a:t>Fest ledningene på batteriet. </a:t>
            </a: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r>
              <a:rPr lang="nb-NO" sz="1800" dirty="0">
                <a:solidFill>
                  <a:srgbClr val="993300"/>
                </a:solidFill>
              </a:rPr>
              <a:t>Hold metallet på ledningene mot metalltråden. </a:t>
            </a: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endParaRPr lang="nb-NO" sz="1800" dirty="0">
              <a:solidFill>
                <a:srgbClr val="993300"/>
              </a:solidFill>
            </a:endParaRPr>
          </a:p>
          <a:p>
            <a:pPr marL="385763" indent="-385763">
              <a:buAutoNum type="arabicPeriod"/>
            </a:pPr>
            <a:r>
              <a:rPr lang="nb-NO" sz="1800" dirty="0">
                <a:solidFill>
                  <a:srgbClr val="993300"/>
                </a:solidFill>
              </a:rPr>
              <a:t>Observer hva som skjer. 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83928-C375-46CC-9277-68DDF814E7EB}" type="slidenum">
              <a:rPr lang="nb-NO" smtClean="0"/>
              <a:t>9</a:t>
            </a:fld>
            <a:endParaRPr lang="nb-NO"/>
          </a:p>
        </p:txBody>
      </p:sp>
      <p:pic>
        <p:nvPicPr>
          <p:cNvPr id="6" name="Picture 3" descr="N:\Forskerføtter og leserøtter\ELEKTRISITET\Bilder\Bilder fra Petter Brodal\P2140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998731"/>
            <a:ext cx="3046648" cy="228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:\Forskerføtter og leserøtter\ELEKTRISITET\Bilder\Bilder fra Petter Brodal\P21404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6" r="15006"/>
          <a:stretch/>
        </p:blipFill>
        <p:spPr bwMode="auto">
          <a:xfrm>
            <a:off x="4782780" y="3374995"/>
            <a:ext cx="2268252" cy="253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545886" y="2996952"/>
            <a:ext cx="1890210" cy="5940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653898" y="4347102"/>
            <a:ext cx="1512168" cy="9181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51032" y="3374994"/>
            <a:ext cx="14581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Begge foto:</a:t>
            </a:r>
          </a:p>
          <a:p>
            <a:r>
              <a:rPr lang="nb-NO" sz="1050" dirty="0"/>
              <a:t>Petter Brodal</a:t>
            </a:r>
          </a:p>
        </p:txBody>
      </p:sp>
    </p:spTree>
    <p:extLst>
      <p:ext uri="{BB962C8B-B14F-4D97-AF65-F5344CB8AC3E}">
        <p14:creationId xmlns:p14="http://schemas.microsoft.com/office/powerpoint/2010/main" val="42901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1369</Words>
  <Application>Microsoft Office PowerPoint</Application>
  <PresentationFormat>Skjermfremvisning (4:3)</PresentationFormat>
  <Paragraphs>264</Paragraphs>
  <Slides>40</Slides>
  <Notes>28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Campton Book</vt:lpstr>
      <vt:lpstr>Campton Light</vt:lpstr>
      <vt:lpstr>Campton Medium</vt:lpstr>
      <vt:lpstr>Comic Sans MS</vt:lpstr>
      <vt:lpstr>Trebuchet MS</vt:lpstr>
      <vt:lpstr>Wingdings</vt:lpstr>
      <vt:lpstr>Office-tema</vt:lpstr>
      <vt:lpstr>1_Office-tema</vt:lpstr>
      <vt:lpstr>Teknologi og programmering Kursdag 2</vt:lpstr>
      <vt:lpstr>PowerPoint-presentasjon</vt:lpstr>
      <vt:lpstr>Det handler om energi:</vt:lpstr>
      <vt:lpstr>PowerPoint-presentasjon</vt:lpstr>
      <vt:lpstr>Elektriske krefter:</vt:lpstr>
      <vt:lpstr>Side 11</vt:lpstr>
      <vt:lpstr>Strøm og motstand </vt:lpstr>
      <vt:lpstr>Strøm i tynn metalltråd</vt:lpstr>
      <vt:lpstr>PowerPoint-presentasjon</vt:lpstr>
      <vt:lpstr>Hva observerte du? </vt:lpstr>
      <vt:lpstr>PowerPoint-presentasjon</vt:lpstr>
      <vt:lpstr>PowerPoint-presentasjon</vt:lpstr>
      <vt:lpstr>Det handler om energi:</vt:lpstr>
      <vt:lpstr>PowerPoint-presentasjon</vt:lpstr>
      <vt:lpstr>PowerPoint-presentasjon</vt:lpstr>
      <vt:lpstr>Elektrikere må passe på sikkerhet</vt:lpstr>
      <vt:lpstr>PowerPoint-presentasjon</vt:lpstr>
      <vt:lpstr>PowerPoint-presentasjon</vt:lpstr>
      <vt:lpstr>PowerPoint-presentasjon</vt:lpstr>
      <vt:lpstr>PowerPoint-presentasjon</vt:lpstr>
      <vt:lpstr>Samarbeid to og to</vt:lpstr>
      <vt:lpstr>PowerPoint-presentasjon</vt:lpstr>
      <vt:lpstr>PowerPoint-presentasjon</vt:lpstr>
      <vt:lpstr>Lag ditt første program</vt:lpstr>
      <vt:lpstr>Hva gjør programmet?</vt:lpstr>
      <vt:lpstr>Innebygde sensorer for ulike funksjoner</vt:lpstr>
      <vt:lpstr>Klargjør micro:bit for flere oppgaver </vt:lpstr>
      <vt:lpstr>Slik følger dere manualen</vt:lpstr>
      <vt:lpstr>Lykke til!</vt:lpstr>
      <vt:lpstr>Undervise i programmering</vt:lpstr>
      <vt:lpstr>Oppgave 1a: En diode skrus av/på via knapp A på Micro:bit</vt:lpstr>
      <vt:lpstr>Oppgave 1a:</vt:lpstr>
      <vt:lpstr>Oppgave 1b:  Lysdioden skrus av/på via lyssensor i Micro:Bit, i stedet for knapp A </vt:lpstr>
      <vt:lpstr>Oppgave 2a: Bruk innebygd temperatursensor i Micro:Bit for å vise innetemperatur på displayet. </vt:lpstr>
      <vt:lpstr> </vt:lpstr>
      <vt:lpstr>PowerPoint-presentasjon</vt:lpstr>
      <vt:lpstr>Oppgave 3a: Micro:bit med flere lysdioder (Neopixel)</vt:lpstr>
      <vt:lpstr>I klasserommet:</vt:lpstr>
      <vt:lpstr>Til neste gang</vt:lpstr>
      <vt:lpstr>Takk for oss!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Aud Ragnhild V K Skår</dc:creator>
  <cp:lastModifiedBy>Liv Oddrun Voll</cp:lastModifiedBy>
  <cp:revision>286</cp:revision>
  <dcterms:created xsi:type="dcterms:W3CDTF">2019-08-22T08:49:11Z</dcterms:created>
  <dcterms:modified xsi:type="dcterms:W3CDTF">2021-11-12T09:07:43Z</dcterms:modified>
</cp:coreProperties>
</file>