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7"/>
  </p:notesMasterIdLst>
  <p:sldIdLst>
    <p:sldId id="260" r:id="rId2"/>
    <p:sldId id="290" r:id="rId3"/>
    <p:sldId id="304" r:id="rId4"/>
    <p:sldId id="299" r:id="rId5"/>
    <p:sldId id="303" r:id="rId6"/>
    <p:sldId id="294" r:id="rId7"/>
    <p:sldId id="262" r:id="rId8"/>
    <p:sldId id="355" r:id="rId9"/>
    <p:sldId id="264" r:id="rId10"/>
    <p:sldId id="308" r:id="rId11"/>
    <p:sldId id="309" r:id="rId12"/>
    <p:sldId id="265" r:id="rId13"/>
    <p:sldId id="300" r:id="rId14"/>
    <p:sldId id="310" r:id="rId15"/>
    <p:sldId id="313" r:id="rId16"/>
    <p:sldId id="363" r:id="rId17"/>
    <p:sldId id="361" r:id="rId18"/>
    <p:sldId id="315" r:id="rId19"/>
    <p:sldId id="316" r:id="rId20"/>
    <p:sldId id="319" r:id="rId21"/>
    <p:sldId id="320" r:id="rId22"/>
    <p:sldId id="321" r:id="rId23"/>
    <p:sldId id="364" r:id="rId24"/>
    <p:sldId id="354" r:id="rId25"/>
    <p:sldId id="322" r:id="rId26"/>
    <p:sldId id="323" r:id="rId27"/>
    <p:sldId id="324" r:id="rId28"/>
    <p:sldId id="365" r:id="rId29"/>
    <p:sldId id="325" r:id="rId30"/>
    <p:sldId id="326" r:id="rId31"/>
    <p:sldId id="328" r:id="rId32"/>
    <p:sldId id="329" r:id="rId33"/>
    <p:sldId id="366" r:id="rId34"/>
    <p:sldId id="330" r:id="rId35"/>
    <p:sldId id="333" r:id="rId36"/>
    <p:sldId id="332" r:id="rId37"/>
    <p:sldId id="345" r:id="rId38"/>
    <p:sldId id="334" r:id="rId39"/>
    <p:sldId id="344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27" r:id="rId49"/>
    <p:sldId id="348" r:id="rId50"/>
    <p:sldId id="349" r:id="rId51"/>
    <p:sldId id="367" r:id="rId52"/>
    <p:sldId id="352" r:id="rId53"/>
    <p:sldId id="350" r:id="rId54"/>
    <p:sldId id="351" r:id="rId55"/>
    <p:sldId id="353" r:id="rId56"/>
    <p:sldId id="369" r:id="rId57"/>
    <p:sldId id="368" r:id="rId58"/>
    <p:sldId id="306" r:id="rId59"/>
    <p:sldId id="307" r:id="rId60"/>
    <p:sldId id="356" r:id="rId61"/>
    <p:sldId id="357" r:id="rId62"/>
    <p:sldId id="358" r:id="rId63"/>
    <p:sldId id="359" r:id="rId64"/>
    <p:sldId id="305" r:id="rId65"/>
    <p:sldId id="360" r:id="rId66"/>
  </p:sldIdLst>
  <p:sldSz cx="12192000" cy="6858000"/>
  <p:notesSz cx="6858000" cy="9144000"/>
  <p:embeddedFontLst>
    <p:embeddedFont>
      <p:font typeface="Comic Sans MS" panose="030F0702030302020204" pitchFamily="66" charset="0"/>
      <p:regular r:id="rId68"/>
      <p:bold r:id="rId69"/>
      <p:italic r:id="rId70"/>
      <p:boldItalic r:id="rId71"/>
    </p:embeddedFont>
    <p:embeddedFont>
      <p:font typeface="Amatic SC" panose="020B0604020202020204" charset="-79"/>
      <p:regular r:id="rId72"/>
      <p:bold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SimSun" panose="02010600030101010101" pitchFamily="2" charset="-122"/>
      <p:regular r:id="rId78"/>
    </p:embeddedFont>
    <p:embeddedFont>
      <p:font typeface="Arial Narrow" panose="020B0606020202030204" pitchFamily="34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3" roundtripDataSignature="AMtx7mhMOfZGWHoXsgXABK1ss09fn1kH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5C9611-0839-4195-A766-16246CBAFDDB}">
  <a:tblStyle styleId="{6E5C9611-0839-4195-A766-16246CBAFDD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230" autoAdjust="0"/>
  </p:normalViewPr>
  <p:slideViewPr>
    <p:cSldViewPr snapToGrid="0">
      <p:cViewPr varScale="1">
        <p:scale>
          <a:sx n="66" d="100"/>
          <a:sy n="66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76" Type="http://schemas.openxmlformats.org/officeDocument/2006/relationships/font" Target="fonts/font9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5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1174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207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873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df6f7aad3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adf6f7aad3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x-none"/>
              <a:t>1. Starter - Spill «Never have i ever»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x-none"/>
              <a:t>La utsagnene komme en om gangen.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x-none"/>
              <a:t>De elevene som kjenner seg igjen i utsagnene kan reise seg (kan også bli morsomt om de må ta 3 push ups eller liknenede) mens de andre sitter.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x-none"/>
              <a:t>Legg gjerne til flere utsagn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6796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df6f7aad3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adf6f7aad3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x-none"/>
              <a:t>1. Starter - Spill «Never have i ever»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x-none"/>
              <a:t>La utsagnene komme en om gangen.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x-none"/>
              <a:t>De elevene som kjenner seg igjen i utsagnene kan reise seg (kan også bli morsomt om de må ta 3 push ups eller liknenede) mens de andre sitter.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x-none"/>
              <a:t>Legg gjerne til flere utsagn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70130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df6f7aad3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x-none"/>
              <a:t>3. Oppdrag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x-none"/>
              <a:t>Presenter oppdraget for elevene og og fortelle de at en konkret kravspesifikasjon for modellen kommer senere.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x-none"/>
              <a:t>Husk å endre fra film til annet valgt format dersom du har planlagt for det.</a:t>
            </a:r>
            <a:endParaRPr/>
          </a:p>
        </p:txBody>
      </p:sp>
      <p:sp>
        <p:nvSpPr>
          <p:cNvPr id="156" name="Google Shape;156;gadf6f7aad3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9649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 smtClean="0"/>
              <a:t>Hensikt:</a:t>
            </a:r>
            <a:r>
              <a:rPr lang="nb-NO" baseline="0" dirty="0" smtClean="0"/>
              <a:t> kan ikke lage modell  av noe vi ikke kan noe om. Må først samle kunnskaper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 smtClean="0"/>
              <a:t>Gi </a:t>
            </a:r>
            <a:r>
              <a:rPr lang="x-none" dirty="0"/>
              <a:t>elevene motivasjon til dokumentere i mappe. Mappen er et hjelpemiddel for å lage modell, og til vurderingssituasjoner senere.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Elisabeth: trenger kreativt innspill på hvordan vi kan  gjøre det å dokumentere motiverende.</a:t>
            </a:r>
            <a:endParaRPr dirty="0"/>
          </a:p>
        </p:txBody>
      </p:sp>
      <p:sp>
        <p:nvSpPr>
          <p:cNvPr id="164" name="Google Shape;1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7536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8990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0400" y="1793875"/>
            <a:ext cx="8610600" cy="4843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4:notes"/>
          <p:cNvSpPr txBox="1">
            <a:spLocks noGrp="1"/>
          </p:cNvSpPr>
          <p:nvPr>
            <p:ph type="body" idx="1"/>
          </p:nvPr>
        </p:nvSpPr>
        <p:spPr>
          <a:xfrm>
            <a:off x="993140" y="6906418"/>
            <a:ext cx="7945120" cy="565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925" tIns="66450" rIns="132925" bIns="66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0" name="Google Shape;270;p14:notes"/>
          <p:cNvSpPr txBox="1">
            <a:spLocks noGrp="1"/>
          </p:cNvSpPr>
          <p:nvPr>
            <p:ph type="sldNum" idx="12"/>
          </p:nvPr>
        </p:nvSpPr>
        <p:spPr>
          <a:xfrm>
            <a:off x="5625497" y="13630961"/>
            <a:ext cx="4303606" cy="7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925" tIns="66450" rIns="132925" bIns="664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57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838200" y="151767"/>
            <a:ext cx="10515600" cy="90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700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dt" idx="10"/>
          </p:nvPr>
        </p:nvSpPr>
        <p:spPr>
          <a:xfrm>
            <a:off x="842677" y="6571503"/>
            <a:ext cx="2402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ftr" idx="11"/>
          </p:nvPr>
        </p:nvSpPr>
        <p:spPr>
          <a:xfrm>
            <a:off x="3541056" y="6580470"/>
            <a:ext cx="25325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ldNum" idx="12"/>
          </p:nvPr>
        </p:nvSpPr>
        <p:spPr>
          <a:xfrm>
            <a:off x="6530784" y="65715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29.09.2021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88"/>
            <a:ext cx="12192000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9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9634E-F059-4F4D-9060-CD59A7D2A152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18221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3"/>
          <p:cNvSpPr txBox="1">
            <a:spLocks noGrp="1"/>
          </p:cNvSpPr>
          <p:nvPr>
            <p:ph type="dt" idx="10"/>
          </p:nvPr>
        </p:nvSpPr>
        <p:spPr>
          <a:xfrm>
            <a:off x="842677" y="6571503"/>
            <a:ext cx="2402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ftr" idx="11"/>
          </p:nvPr>
        </p:nvSpPr>
        <p:spPr>
          <a:xfrm>
            <a:off x="3541056" y="6580470"/>
            <a:ext cx="25325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sldNum" idx="12"/>
          </p:nvPr>
        </p:nvSpPr>
        <p:spPr>
          <a:xfrm>
            <a:off x="6530784" y="65715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839788" y="153556"/>
            <a:ext cx="10515600" cy="90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700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dt" idx="10"/>
          </p:nvPr>
        </p:nvSpPr>
        <p:spPr>
          <a:xfrm>
            <a:off x="842677" y="6571503"/>
            <a:ext cx="2402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ftr" idx="11"/>
          </p:nvPr>
        </p:nvSpPr>
        <p:spPr>
          <a:xfrm>
            <a:off x="3541056" y="6580470"/>
            <a:ext cx="25325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6530784" y="65715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838200" y="158937"/>
            <a:ext cx="10515600" cy="90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700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42677" y="6571503"/>
            <a:ext cx="2402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3541056" y="6580470"/>
            <a:ext cx="25325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6530784" y="65715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842677" y="6571503"/>
            <a:ext cx="2402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3541056" y="6580470"/>
            <a:ext cx="25325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6530784" y="65715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dt" idx="10"/>
          </p:nvPr>
        </p:nvSpPr>
        <p:spPr>
          <a:xfrm>
            <a:off x="842677" y="6571503"/>
            <a:ext cx="2402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ftr" idx="11"/>
          </p:nvPr>
        </p:nvSpPr>
        <p:spPr>
          <a:xfrm>
            <a:off x="3541056" y="6580470"/>
            <a:ext cx="25325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6530784" y="65715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42677" y="6571503"/>
            <a:ext cx="2402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3541056" y="6580470"/>
            <a:ext cx="25325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6530784" y="65715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42677" y="6571503"/>
            <a:ext cx="2402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3541056" y="6580470"/>
            <a:ext cx="25325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6530784" y="65715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dt" idx="10"/>
          </p:nvPr>
        </p:nvSpPr>
        <p:spPr>
          <a:xfrm>
            <a:off x="842677" y="6571503"/>
            <a:ext cx="2402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ftr" idx="11"/>
          </p:nvPr>
        </p:nvSpPr>
        <p:spPr>
          <a:xfrm>
            <a:off x="3541056" y="6580470"/>
            <a:ext cx="25325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6530784" y="65715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0831E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0831E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0831E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0831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0831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42677" y="6571503"/>
            <a:ext cx="2402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541056" y="6580470"/>
            <a:ext cx="25325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6530784" y="65715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  <p:pic>
        <p:nvPicPr>
          <p:cNvPr id="11" name="Google Shape;11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71527" y="6497158"/>
            <a:ext cx="1497107" cy="3587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4"/>
          <p:cNvCxnSpPr/>
          <p:nvPr/>
        </p:nvCxnSpPr>
        <p:spPr>
          <a:xfrm>
            <a:off x="161365" y="206188"/>
            <a:ext cx="1177065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13;p4"/>
          <p:cNvCxnSpPr/>
          <p:nvPr/>
        </p:nvCxnSpPr>
        <p:spPr>
          <a:xfrm>
            <a:off x="161365" y="6624913"/>
            <a:ext cx="9493623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14;p4"/>
          <p:cNvCxnSpPr/>
          <p:nvPr/>
        </p:nvCxnSpPr>
        <p:spPr>
          <a:xfrm rot="10800000">
            <a:off x="277905" y="80683"/>
            <a:ext cx="0" cy="664079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15;p4"/>
          <p:cNvCxnSpPr/>
          <p:nvPr/>
        </p:nvCxnSpPr>
        <p:spPr>
          <a:xfrm rot="10800000">
            <a:off x="11851340" y="98612"/>
            <a:ext cx="0" cy="662286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6;p4"/>
          <p:cNvCxnSpPr/>
          <p:nvPr/>
        </p:nvCxnSpPr>
        <p:spPr>
          <a:xfrm>
            <a:off x="11353800" y="6624913"/>
            <a:ext cx="658906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contentassets/4bf7e889744b4da089a863c498680f0f/201105_datacentre-i-norge_online_implement-rapport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nl.no/optisk_fiber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DKHZKTRyze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tu.no/artikler/dette-trenger-du-a-vite-om-nfc/227952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www.kjell.com/no/kunnskap/hvordan-virker-det/nettverk/profesjonelle-wifi-losninger/perfekt-wifi-dekning-utendor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://www.google.no/imgres?imgurl=http://amobil.no/artikkelbilder/basestasjon.jpg&amp;imgrefurl=http://www.amobil.no/artikler/slik_tar_du_i_bruk_3g_og_edge/12101&amp;usg=__JxPFLdGEsL4bHmvn1o0fgi_5yZ4=&amp;h=302&amp;w=201&amp;sz=15&amp;hl=no&amp;start=9&amp;zoom=1&amp;tbnid=acJXT2arx66eiM:&amp;tbnh=116&amp;tbnw=77&amp;ei=gTaMTsvjOIn0sga6n8GNAg&amp;prev=/images?q%3Dbasestasjon%26um%3D1%26hl%3Dno%26rlz%3D1T4SKPT_enNO416NO417%26tbm%3Disch&amp;um=1&amp;itbs=1" TargetMode="External"/><Relationship Id="rId7" Type="http://schemas.openxmlformats.org/officeDocument/2006/relationships/hyperlink" Target="http://www.google.no/imgres?imgurl=http://www.hedmark.org/dm_pictures/acer-ferrari-3200-notebook-computer-pc_11930_1A40j9.jpg&amp;imgrefurl=http://www.hedmark.org/article.aspx?m%3D9%26amid%3D58432&amp;usg=__6s-1QKm8nvoFYmu0s3AN_7PvuKw=&amp;h=660&amp;w=660&amp;sz=83&amp;hl=no&amp;start=1&amp;zoom=1&amp;tbnid=fAsh2FNWs828SM:&amp;tbnh=138&amp;tbnw=138&amp;ei=CzaMTs6lKoPusgakm8iuAg&amp;prev=/images?q%3DPC%26um%3D1%26hl%3Dno%26rlz%3D1T4SKPT_enNO416NO417%26tbm%3Disch&amp;um=1&amp;itbs=1" TargetMode="External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11" Type="http://schemas.openxmlformats.org/officeDocument/2006/relationships/hyperlink" Target="http://www.google.no/url?sa=i&amp;rct=j&amp;q=&amp;esrc=s&amp;source=images&amp;cd=&amp;cad=rja&amp;uact=8&amp;ved=0ahUKEwjnvfLU1bDSAhWGjiwKHb4SAg4QjRwIBw&amp;url=http://www.clasohlson.com/no/b/Multimedia/Nettverk/Routere&amp;psig=AFQjCNEKotoR9Alro-_CCuCvESknQGjljw&amp;ust=1488298380345599" TargetMode="External"/><Relationship Id="rId5" Type="http://schemas.openxmlformats.org/officeDocument/2006/relationships/hyperlink" Target="http://www.google.no/url?sa=i&amp;rct=j&amp;q=&amp;esrc=s&amp;source=images&amp;cd=&amp;cad=rja&amp;uact=8&amp;ved=0ahUKEwi4p96Z1rDSAhULiiwKHT2YCaoQjRwIBw&amp;url=http://learnlearn.net/verdensrommet,jorda/Satelitter.htm&amp;bvm=bv.148073327,d.bGg&amp;psig=AFQjCNFc5DYAsUuCZx15JKNlM_b-V-D3_g&amp;ust=1488298516267397" TargetMode="External"/><Relationship Id="rId10" Type="http://schemas.openxmlformats.org/officeDocument/2006/relationships/image" Target="../media/image37.jpeg"/><Relationship Id="rId4" Type="http://schemas.openxmlformats.org/officeDocument/2006/relationships/image" Target="../media/image34.jpeg"/><Relationship Id="rId9" Type="http://schemas.openxmlformats.org/officeDocument/2006/relationships/hyperlink" Target="http://www.mytrendyphone.no/images/apple_ipad.jp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google.no/url?sa=i&amp;rct=j&amp;q=&amp;esrc=s&amp;source=imgres&amp;cd=&amp;cad=rja&amp;uact=8&amp;ved=0ahUKEwiu3pqAnbLSAhUHiCwKHYkkAr8QjRwIBw&amp;url=https://no.wikipedia.org/wiki/Elektromagnetisk_str%C3%A5ling&amp;psig=AFQjCNFU60zl3LVwHw-iB7NoYmxpqzIj7w&amp;ust=14883518924195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phet.colorado.edu/sims/cheerpj/radio-waves/latest/radio-waves.html?simulation=radio-waves" TargetMode="Externa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o/url?sa=i&amp;rct=j&amp;q=&amp;esrc=s&amp;source=images&amp;cd=&amp;cad=rja&amp;uact=8&amp;ved=0ahUKEwiqhv3LobLSAhVH8ywKHecuDkMQjRwIBw&amp;url=http://www.blowerdoor.dk/index.php?page%3D3&amp;bvm=bv.148073327,d.bGg&amp;psig=AFQjCNG4ZdqGXat3dRckw7qCktATrJqYsw&amp;ust=1488353072270757" TargetMode="External"/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2" Type="http://schemas.openxmlformats.org/officeDocument/2006/relationships/hyperlink" Target="http://www.google.no/url?sa=i&amp;rct=j&amp;q=&amp;esrc=s&amp;source=images&amp;cd=&amp;cad=rja&amp;uact=8&amp;ved=0ahUKEwiti4yOobLSAhULCSwKHS9WBJEQjRwIBw&amp;url=http://rebrab.blogg.no/&amp;bvm=bv.148073327,d.bGg&amp;psig=AFQjCNFTQ3C9uIDWewxx3OsFenpn6QNXYw&amp;ust=1488352980974783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no/url?sa=i&amp;rct=j&amp;q=&amp;esrc=s&amp;source=images&amp;cd=&amp;cad=rja&amp;uact=8&amp;ved=0ahUKEwiQnpu3obLSAhXHWiwKHQcHDHoQjRwIBw&amp;url=http://ahorn.dk/asu/base/stofvarm/stofvar1/stof.htm&amp;bvm=bv.148073327,d.bGg&amp;psig=AFQjCNG4ZdqGXat3dRckw7qCktATrJqYsw&amp;ust=1488353072270757" TargetMode="External"/><Relationship Id="rId11" Type="http://schemas.openxmlformats.org/officeDocument/2006/relationships/image" Target="../media/image48.jpeg"/><Relationship Id="rId5" Type="http://schemas.openxmlformats.org/officeDocument/2006/relationships/image" Target="../media/image45.jpeg"/><Relationship Id="rId10" Type="http://schemas.openxmlformats.org/officeDocument/2006/relationships/hyperlink" Target="https://www.google.no/url?sa=i&amp;rct=j&amp;q=&amp;esrc=s&amp;source=images&amp;cd=&amp;cad=rja&amp;uact=8&amp;ved=0ahUKEwjl8ZiMkrPSAhVFkywKHQlyBxUQjRwIBw&amp;url=https://no.wikipedia.org/wiki/Stjerne&amp;bvm=bv.148073327,d.bGg&amp;psig=AFQjCNEVBEuV4qTVHkVcrfWHdaqtN4uwzw&amp;ust=1488383315331644" TargetMode="External"/><Relationship Id="rId4" Type="http://schemas.openxmlformats.org/officeDocument/2006/relationships/hyperlink" Target="https://www.google.no/url?sa=i&amp;rct=j&amp;q=&amp;esrc=s&amp;source=images&amp;cd=&amp;cad=rja&amp;uact=8&amp;ved=0ahUKEwi8rKegobLSAhVFhiwKHV_gBbQQjRwIBw&amp;url=https://www.namsos.kommune.no/baalbrenning.104832.70o7.los.html&amp;bvm=bv.148073327,d.bGg&amp;psig=AFQjCNE98xAU5a2eXGbzloeEn6tqUsmTqg&amp;ust=1488353026211866" TargetMode="External"/><Relationship Id="rId9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google.no/url?sa=i&amp;rct=j&amp;q=&amp;esrc=s&amp;source=images&amp;cd=&amp;cad=rja&amp;uact=8&amp;ved=0ahUKEwim86-NqrLSAhVH1iwKHaBSAeAQjRwIBw&amp;url=http://engsjo.se/om-oss/transparens&amp;bvm=bv.148073327,d.bGg&amp;psig=AFQjCNEG9spik2nb8u4Vjs_OapiYZhu3og&amp;ust=1488355393918769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oogle.no/url?sa=i&amp;rct=j&amp;q=&amp;esrc=s&amp;source=images&amp;cd=&amp;cad=rja&amp;uact=8&amp;ved=0ahUKEwjp9LTVqrLSAhWDBiwKHWCyDFoQjRwIBw&amp;url=http://tusenideer.no/lag-fine-lampeskjermer-av-gamle-hekleduker/&amp;bvm=bv.148073327,d.bGg&amp;psig=AFQjCNGCYofc3cKmOs3Ssga6843ZTJUROA&amp;ust=148835554980008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hyperlink" Target="https://www.google.no/url?sa=i&amp;rct=j&amp;q=&amp;esrc=s&amp;source=images&amp;cd=&amp;cad=rja&amp;uact=8&amp;ved=0ahUKEwjo6eeSprLSAhWGfiwKHdhUBo0QjRwIBw&amp;url=https://no.wikipedia.org/wiki/PH-Lampe&amp;bvm=bv.148073327,d.bGg&amp;psig=AFQjCNHh3Lv0SKcfhAYi9nx9VUPKjcxj-w&amp;ust=1488354327741878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google.no/url?sa=i&amp;rct=j&amp;q=&amp;esrc=s&amp;source=images&amp;cd=&amp;cad=rja&amp;uact=8&amp;ved=0ahUKEwj_vri4rbLSAhXE_ywKHXiJAX0QjRwIBw&amp;url=http://illvit.no/teknologi/matvarer/mikroovn-er-oppvarmet-mat-fra-mikroovn-lite-sunn&amp;bvm=bv.148073327,d.bGg&amp;psig=AFQjCNGHGt4gi13QLdSENIXi7EgHwwD1RA&amp;ust=1488356297064254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ndla.no/nb/node/60251?fag=7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elia.no/bedriftsmagasinet/slik-loser-telia-dekningsutfordringer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romsenter.no/no/Fagomraader/Satellittkommunikasjon2/Satellittkommunikasjon-i-Norg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8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location.net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136" y="597678"/>
            <a:ext cx="6072834" cy="531075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7"/>
          <p:cNvSpPr txBox="1"/>
          <p:nvPr/>
        </p:nvSpPr>
        <p:spPr>
          <a:xfrm>
            <a:off x="564775" y="410135"/>
            <a:ext cx="6239437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8000" b="1" i="0" u="none" strike="noStrike" cap="none" dirty="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Internett fanger</a:t>
            </a:r>
            <a:endParaRPr sz="8000" b="1" i="0" u="none" strike="noStrike" cap="none" dirty="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450850" y="5772808"/>
            <a:ext cx="6840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/>
              <a:t>Oslo 29.09.21</a:t>
            </a:r>
          </a:p>
          <a:p>
            <a:r>
              <a:rPr lang="nb-NO" sz="1800" dirty="0" smtClean="0"/>
              <a:t>Liv Oddrun </a:t>
            </a:r>
            <a:r>
              <a:rPr lang="nb-NO" sz="1800" dirty="0" smtClean="0"/>
              <a:t>Voll, Rannei Solbak Simonsen og Subashini </a:t>
            </a:r>
            <a:r>
              <a:rPr lang="nb-NO" sz="1800" dirty="0" smtClean="0"/>
              <a:t>P. Ruben</a:t>
            </a:r>
            <a:endParaRPr lang="nb-NO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297" y="2334116"/>
            <a:ext cx="890399" cy="927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338" y="2162117"/>
            <a:ext cx="567263" cy="386261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8941" y="547071"/>
            <a:ext cx="847665" cy="879739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532" y="1147652"/>
            <a:ext cx="831243" cy="65070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1479" y="4493402"/>
            <a:ext cx="546687" cy="89196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297" y="4842495"/>
            <a:ext cx="890399" cy="927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937" y="4890939"/>
            <a:ext cx="890399" cy="927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601" y="2797737"/>
            <a:ext cx="890399" cy="927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464" y="756066"/>
            <a:ext cx="890399" cy="927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489" y="4330749"/>
            <a:ext cx="567263" cy="38626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404" y="1478329"/>
            <a:ext cx="567263" cy="386261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62" y="3496757"/>
            <a:ext cx="567263" cy="386261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417" y="2604606"/>
            <a:ext cx="567263" cy="386261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251" y="1533188"/>
            <a:ext cx="567263" cy="386261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144" y="4137619"/>
            <a:ext cx="567263" cy="386261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182" y="4219000"/>
            <a:ext cx="567263" cy="386261"/>
          </a:xfrm>
          <a:prstGeom prst="rect">
            <a:avLst/>
          </a:prstGeom>
        </p:spPr>
      </p:pic>
      <p:cxnSp>
        <p:nvCxnSpPr>
          <p:cNvPr id="19" name="Rett linje 18"/>
          <p:cNvCxnSpPr>
            <a:stCxn id="14" idx="2"/>
            <a:endCxn id="11" idx="0"/>
          </p:cNvCxnSpPr>
          <p:nvPr/>
        </p:nvCxnSpPr>
        <p:spPr>
          <a:xfrm>
            <a:off x="2780049" y="2990867"/>
            <a:ext cx="433072" cy="1339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/>
          <p:cNvCxnSpPr>
            <a:stCxn id="9" idx="1"/>
            <a:endCxn id="13" idx="3"/>
          </p:cNvCxnSpPr>
          <p:nvPr/>
        </p:nvCxnSpPr>
        <p:spPr>
          <a:xfrm flipH="1">
            <a:off x="5805025" y="3261359"/>
            <a:ext cx="669576" cy="428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/>
          <p:cNvCxnSpPr>
            <a:stCxn id="11" idx="1"/>
            <a:endCxn id="7" idx="0"/>
          </p:cNvCxnSpPr>
          <p:nvPr/>
        </p:nvCxnSpPr>
        <p:spPr>
          <a:xfrm flipH="1">
            <a:off x="2201497" y="4523880"/>
            <a:ext cx="727992" cy="3186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/>
          <p:cNvCxnSpPr>
            <a:stCxn id="13" idx="2"/>
            <a:endCxn id="17" idx="0"/>
          </p:cNvCxnSpPr>
          <p:nvPr/>
        </p:nvCxnSpPr>
        <p:spPr>
          <a:xfrm flipH="1">
            <a:off x="4721814" y="3883018"/>
            <a:ext cx="799580" cy="335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/>
          <p:cNvCxnSpPr>
            <a:stCxn id="16" idx="1"/>
            <a:endCxn id="17" idx="3"/>
          </p:cNvCxnSpPr>
          <p:nvPr/>
        </p:nvCxnSpPr>
        <p:spPr>
          <a:xfrm flipH="1">
            <a:off x="5005445" y="4330750"/>
            <a:ext cx="2013699" cy="81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/>
          <p:cNvCxnSpPr>
            <a:stCxn id="9" idx="2"/>
            <a:endCxn id="16" idx="0"/>
          </p:cNvCxnSpPr>
          <p:nvPr/>
        </p:nvCxnSpPr>
        <p:spPr>
          <a:xfrm>
            <a:off x="6919801" y="3724980"/>
            <a:ext cx="382975" cy="412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linje 30"/>
          <p:cNvCxnSpPr>
            <a:stCxn id="15" idx="2"/>
            <a:endCxn id="9" idx="0"/>
          </p:cNvCxnSpPr>
          <p:nvPr/>
        </p:nvCxnSpPr>
        <p:spPr>
          <a:xfrm flipH="1">
            <a:off x="6919801" y="1919449"/>
            <a:ext cx="1078082" cy="878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linje 31"/>
          <p:cNvCxnSpPr>
            <a:stCxn id="6" idx="1"/>
            <a:endCxn id="16" idx="3"/>
          </p:cNvCxnSpPr>
          <p:nvPr/>
        </p:nvCxnSpPr>
        <p:spPr>
          <a:xfrm flipH="1" flipV="1">
            <a:off x="7586407" y="4330750"/>
            <a:ext cx="2105072" cy="608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>
            <a:stCxn id="14" idx="3"/>
            <a:endCxn id="2" idx="1"/>
          </p:cNvCxnSpPr>
          <p:nvPr/>
        </p:nvCxnSpPr>
        <p:spPr>
          <a:xfrm>
            <a:off x="3063680" y="2797737"/>
            <a:ext cx="97861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>
            <a:stCxn id="12" idx="1"/>
            <a:endCxn id="14" idx="0"/>
          </p:cNvCxnSpPr>
          <p:nvPr/>
        </p:nvCxnSpPr>
        <p:spPr>
          <a:xfrm flipH="1">
            <a:off x="2780049" y="1671460"/>
            <a:ext cx="612355" cy="9331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>
            <a:stCxn id="12" idx="3"/>
            <a:endCxn id="10" idx="1"/>
          </p:cNvCxnSpPr>
          <p:nvPr/>
        </p:nvCxnSpPr>
        <p:spPr>
          <a:xfrm flipV="1">
            <a:off x="3959667" y="1219688"/>
            <a:ext cx="1277797" cy="4517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tt linje 48"/>
          <p:cNvCxnSpPr>
            <a:stCxn id="12" idx="2"/>
            <a:endCxn id="2" idx="0"/>
          </p:cNvCxnSpPr>
          <p:nvPr/>
        </p:nvCxnSpPr>
        <p:spPr>
          <a:xfrm>
            <a:off x="3676036" y="1864590"/>
            <a:ext cx="811461" cy="469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tt linje 49"/>
          <p:cNvCxnSpPr>
            <a:stCxn id="2" idx="3"/>
            <a:endCxn id="3" idx="1"/>
          </p:cNvCxnSpPr>
          <p:nvPr/>
        </p:nvCxnSpPr>
        <p:spPr>
          <a:xfrm flipV="1">
            <a:off x="4932696" y="2355248"/>
            <a:ext cx="974642" cy="4424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tt linje 50"/>
          <p:cNvCxnSpPr>
            <a:stCxn id="10" idx="2"/>
            <a:endCxn id="3" idx="0"/>
          </p:cNvCxnSpPr>
          <p:nvPr/>
        </p:nvCxnSpPr>
        <p:spPr>
          <a:xfrm>
            <a:off x="5682664" y="1683309"/>
            <a:ext cx="508306" cy="4788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tt linje 51"/>
          <p:cNvCxnSpPr>
            <a:stCxn id="10" idx="3"/>
            <a:endCxn id="15" idx="1"/>
          </p:cNvCxnSpPr>
          <p:nvPr/>
        </p:nvCxnSpPr>
        <p:spPr>
          <a:xfrm>
            <a:off x="6127863" y="1219688"/>
            <a:ext cx="1586388" cy="506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ett linje 68"/>
          <p:cNvCxnSpPr>
            <a:stCxn id="17" idx="1"/>
            <a:endCxn id="11" idx="3"/>
          </p:cNvCxnSpPr>
          <p:nvPr/>
        </p:nvCxnSpPr>
        <p:spPr>
          <a:xfrm flipH="1">
            <a:off x="3496752" y="4412131"/>
            <a:ext cx="941430" cy="111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Rett linje 69"/>
          <p:cNvCxnSpPr>
            <a:stCxn id="2" idx="2"/>
            <a:endCxn id="11" idx="3"/>
          </p:cNvCxnSpPr>
          <p:nvPr/>
        </p:nvCxnSpPr>
        <p:spPr>
          <a:xfrm flipH="1">
            <a:off x="3496752" y="3261359"/>
            <a:ext cx="990745" cy="12625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tt linje 70"/>
          <p:cNvCxnSpPr>
            <a:stCxn id="2" idx="2"/>
            <a:endCxn id="17" idx="0"/>
          </p:cNvCxnSpPr>
          <p:nvPr/>
        </p:nvCxnSpPr>
        <p:spPr>
          <a:xfrm>
            <a:off x="4487497" y="3261359"/>
            <a:ext cx="234317" cy="9576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tt linje 71"/>
          <p:cNvCxnSpPr>
            <a:endCxn id="15" idx="3"/>
          </p:cNvCxnSpPr>
          <p:nvPr/>
        </p:nvCxnSpPr>
        <p:spPr>
          <a:xfrm flipH="1">
            <a:off x="8281514" y="1671459"/>
            <a:ext cx="1142902" cy="548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ett linje 72"/>
          <p:cNvCxnSpPr>
            <a:stCxn id="15" idx="1"/>
            <a:endCxn id="3" idx="3"/>
          </p:cNvCxnSpPr>
          <p:nvPr/>
        </p:nvCxnSpPr>
        <p:spPr>
          <a:xfrm flipH="1">
            <a:off x="6474601" y="1726319"/>
            <a:ext cx="1239650" cy="6289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Rett linje 73"/>
          <p:cNvCxnSpPr>
            <a:stCxn id="3" idx="2"/>
            <a:endCxn id="13" idx="0"/>
          </p:cNvCxnSpPr>
          <p:nvPr/>
        </p:nvCxnSpPr>
        <p:spPr>
          <a:xfrm flipH="1">
            <a:off x="5521394" y="2548378"/>
            <a:ext cx="669576" cy="9483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tt linje 74"/>
          <p:cNvCxnSpPr>
            <a:stCxn id="2" idx="3"/>
            <a:endCxn id="9" idx="1"/>
          </p:cNvCxnSpPr>
          <p:nvPr/>
        </p:nvCxnSpPr>
        <p:spPr>
          <a:xfrm>
            <a:off x="4932696" y="2797738"/>
            <a:ext cx="1541905" cy="4636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Rett linje 92"/>
          <p:cNvCxnSpPr>
            <a:stCxn id="17" idx="2"/>
            <a:endCxn id="8" idx="0"/>
          </p:cNvCxnSpPr>
          <p:nvPr/>
        </p:nvCxnSpPr>
        <p:spPr>
          <a:xfrm>
            <a:off x="4721814" y="4605261"/>
            <a:ext cx="314323" cy="285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Rett linje 95"/>
          <p:cNvCxnSpPr>
            <a:stCxn id="12" idx="2"/>
            <a:endCxn id="11" idx="0"/>
          </p:cNvCxnSpPr>
          <p:nvPr/>
        </p:nvCxnSpPr>
        <p:spPr>
          <a:xfrm flipH="1">
            <a:off x="3213121" y="1864590"/>
            <a:ext cx="462915" cy="24661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Rett linje 99"/>
          <p:cNvCxnSpPr>
            <a:stCxn id="15" idx="2"/>
            <a:endCxn id="16" idx="0"/>
          </p:cNvCxnSpPr>
          <p:nvPr/>
        </p:nvCxnSpPr>
        <p:spPr>
          <a:xfrm flipH="1">
            <a:off x="7302776" y="1919449"/>
            <a:ext cx="695107" cy="22181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ildeforklaring formet som en sky 17"/>
          <p:cNvSpPr/>
          <p:nvPr/>
        </p:nvSpPr>
        <p:spPr>
          <a:xfrm>
            <a:off x="8281514" y="2548378"/>
            <a:ext cx="2865457" cy="1589241"/>
          </a:xfrm>
          <a:prstGeom prst="cloudCallout">
            <a:avLst>
              <a:gd name="adj1" fmla="val -56796"/>
              <a:gd name="adj2" fmla="val -12389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dirty="0" smtClean="0">
                <a:solidFill>
                  <a:schemeClr val="tx1"/>
                </a:solidFill>
              </a:rPr>
              <a:t>Fra 2D til 3D</a:t>
            </a:r>
            <a:endParaRPr lang="nb-NO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Viktige begreper:</a:t>
            </a:r>
            <a:endParaRPr lang="nb-NO" dirty="0"/>
          </a:p>
        </p:txBody>
      </p:sp>
      <p:sp>
        <p:nvSpPr>
          <p:cNvPr id="4" name="Bildeforklaring formet som en sky 3"/>
          <p:cNvSpPr/>
          <p:nvPr/>
        </p:nvSpPr>
        <p:spPr>
          <a:xfrm>
            <a:off x="1072896" y="1385280"/>
            <a:ext cx="4206240" cy="2218944"/>
          </a:xfrm>
          <a:prstGeom prst="cloudCallout">
            <a:avLst>
              <a:gd name="adj1" fmla="val 43805"/>
              <a:gd name="adj2" fmla="val 42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Funksjon</a:t>
            </a:r>
          </a:p>
          <a:p>
            <a:pPr algn="ctr"/>
            <a:r>
              <a:rPr lang="nb-NO" sz="1800" dirty="0" smtClean="0"/>
              <a:t>Hva noe gjør eller hva det brukes til</a:t>
            </a:r>
            <a:endParaRPr lang="nb-NO" sz="1800" dirty="0"/>
          </a:p>
        </p:txBody>
      </p:sp>
      <p:sp>
        <p:nvSpPr>
          <p:cNvPr id="5" name="Bildeforklaring formet som en sky 4"/>
          <p:cNvSpPr/>
          <p:nvPr/>
        </p:nvSpPr>
        <p:spPr>
          <a:xfrm>
            <a:off x="6601968" y="1385280"/>
            <a:ext cx="4206240" cy="22189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Form</a:t>
            </a:r>
          </a:p>
          <a:p>
            <a:pPr algn="ctr"/>
            <a:r>
              <a:rPr lang="nb-NO" sz="1800" dirty="0" smtClean="0"/>
              <a:t>Hvordan det ser ut</a:t>
            </a:r>
            <a:endParaRPr lang="nb-NO" sz="1800" dirty="0"/>
          </a:p>
        </p:txBody>
      </p:sp>
      <p:sp>
        <p:nvSpPr>
          <p:cNvPr id="6" name="Bildeforklaring formet som en sky 5"/>
          <p:cNvSpPr/>
          <p:nvPr/>
        </p:nvSpPr>
        <p:spPr>
          <a:xfrm>
            <a:off x="838200" y="3822192"/>
            <a:ext cx="4206240" cy="2218944"/>
          </a:xfrm>
          <a:prstGeom prst="cloudCallout">
            <a:avLst>
              <a:gd name="adj1" fmla="val 60326"/>
              <a:gd name="adj2" fmla="val -479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Materialer</a:t>
            </a:r>
          </a:p>
          <a:p>
            <a:pPr algn="ctr"/>
            <a:r>
              <a:rPr lang="nb-NO" sz="1800" dirty="0" smtClean="0"/>
              <a:t>Hva noe er laget av</a:t>
            </a:r>
            <a:endParaRPr lang="nb-NO" sz="1800" dirty="0"/>
          </a:p>
        </p:txBody>
      </p:sp>
      <p:sp>
        <p:nvSpPr>
          <p:cNvPr id="7" name="Bildeforklaring formet som en sky 6"/>
          <p:cNvSpPr/>
          <p:nvPr/>
        </p:nvSpPr>
        <p:spPr>
          <a:xfrm>
            <a:off x="6894576" y="3822192"/>
            <a:ext cx="4206240" cy="2218944"/>
          </a:xfrm>
          <a:prstGeom prst="cloudCallout">
            <a:avLst>
              <a:gd name="adj1" fmla="val -52137"/>
              <a:gd name="adj2" fmla="val -14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Materialegenskaper</a:t>
            </a:r>
          </a:p>
          <a:p>
            <a:pPr algn="ctr"/>
            <a:r>
              <a:rPr lang="nb-NO" sz="1800" dirty="0" smtClean="0"/>
              <a:t>Viktige egenskaper til materialene som gjør at akkurat de er valgt</a:t>
            </a:r>
            <a:endParaRPr lang="nb-NO" sz="18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472" y="3137525"/>
            <a:ext cx="1686160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7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/>
          <p:cNvGrpSpPr/>
          <p:nvPr/>
        </p:nvGrpSpPr>
        <p:grpSpPr>
          <a:xfrm>
            <a:off x="7243982" y="3517132"/>
            <a:ext cx="4143953" cy="2852089"/>
            <a:chOff x="1019566" y="1836025"/>
            <a:chExt cx="4143953" cy="2852089"/>
          </a:xfrm>
        </p:grpSpPr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566" y="1836025"/>
              <a:ext cx="4143953" cy="2705478"/>
            </a:xfrm>
            <a:prstGeom prst="rect">
              <a:avLst/>
            </a:prstGeom>
          </p:spPr>
        </p:pic>
        <p:sp>
          <p:nvSpPr>
            <p:cNvPr id="5" name="Rektangel 4"/>
            <p:cNvSpPr/>
            <p:nvPr/>
          </p:nvSpPr>
          <p:spPr>
            <a:xfrm>
              <a:off x="4136571" y="3188764"/>
              <a:ext cx="1026948" cy="1499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9" name="Gruppe 8"/>
          <p:cNvGrpSpPr/>
          <p:nvPr/>
        </p:nvGrpSpPr>
        <p:grpSpPr>
          <a:xfrm>
            <a:off x="1003295" y="3152542"/>
            <a:ext cx="5106113" cy="3232015"/>
            <a:chOff x="3325229" y="2743200"/>
            <a:chExt cx="5106113" cy="3232015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5229" y="3107790"/>
              <a:ext cx="5106113" cy="2867425"/>
            </a:xfrm>
            <a:prstGeom prst="rect">
              <a:avLst/>
            </a:prstGeom>
          </p:spPr>
        </p:pic>
        <p:sp>
          <p:nvSpPr>
            <p:cNvPr id="8" name="Rektangel 7"/>
            <p:cNvSpPr/>
            <p:nvPr/>
          </p:nvSpPr>
          <p:spPr>
            <a:xfrm>
              <a:off x="5907314" y="2743200"/>
              <a:ext cx="1248229" cy="1335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0" name="Bildeforklaring formet som en sky 9"/>
          <p:cNvSpPr/>
          <p:nvPr/>
        </p:nvSpPr>
        <p:spPr>
          <a:xfrm>
            <a:off x="7243982" y="447064"/>
            <a:ext cx="3768575" cy="1852644"/>
          </a:xfrm>
          <a:prstGeom prst="cloudCallout">
            <a:avLst>
              <a:gd name="adj1" fmla="val -62593"/>
              <a:gd name="adj2" fmla="val 47808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dirty="0" smtClean="0">
                <a:solidFill>
                  <a:schemeClr val="tx1"/>
                </a:solidFill>
              </a:rPr>
              <a:t>Kan ikke lage modell av noe vi ikke kan noe om!</a:t>
            </a:r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634" y="731679"/>
            <a:ext cx="3167042" cy="3088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Finne muligheter:</a:t>
            </a:r>
            <a:endParaRPr lang="nb-NO" dirty="0"/>
          </a:p>
        </p:txBody>
      </p:sp>
      <p:grpSp>
        <p:nvGrpSpPr>
          <p:cNvPr id="3" name="Gruppe 2"/>
          <p:cNvGrpSpPr/>
          <p:nvPr/>
        </p:nvGrpSpPr>
        <p:grpSpPr>
          <a:xfrm>
            <a:off x="838200" y="1695939"/>
            <a:ext cx="5500913" cy="2526475"/>
            <a:chOff x="3325229" y="3107790"/>
            <a:chExt cx="5106113" cy="2387035"/>
          </a:xfrm>
        </p:grpSpPr>
        <p:pic>
          <p:nvPicPr>
            <p:cNvPr id="4" name="Bilde 3"/>
            <p:cNvPicPr>
              <a:picLocks noChangeAspect="1"/>
            </p:cNvPicPr>
            <p:nvPr/>
          </p:nvPicPr>
          <p:blipFill rotWithShape="1">
            <a:blip r:embed="rId2"/>
            <a:srcRect b="16753"/>
            <a:stretch/>
          </p:blipFill>
          <p:spPr>
            <a:xfrm>
              <a:off x="3325229" y="3107790"/>
              <a:ext cx="5106113" cy="2387035"/>
            </a:xfrm>
            <a:prstGeom prst="rect">
              <a:avLst/>
            </a:prstGeom>
          </p:spPr>
        </p:pic>
        <p:sp>
          <p:nvSpPr>
            <p:cNvPr id="5" name="Rektangel 4"/>
            <p:cNvSpPr/>
            <p:nvPr/>
          </p:nvSpPr>
          <p:spPr>
            <a:xfrm>
              <a:off x="5907314" y="3107790"/>
              <a:ext cx="1248229" cy="1017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6" name="Bildeforklaring formet som et avrundet rektangel 5"/>
          <p:cNvSpPr/>
          <p:nvPr/>
        </p:nvSpPr>
        <p:spPr>
          <a:xfrm>
            <a:off x="4778827" y="1517035"/>
            <a:ext cx="3120572" cy="986971"/>
          </a:xfrm>
          <a:prstGeom prst="wedgeRoundRectCallout">
            <a:avLst>
              <a:gd name="adj1" fmla="val -55697"/>
              <a:gd name="adj2" fmla="val 782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Innhente kunnskap gjennom ulike aktiviteter</a:t>
            </a:r>
            <a:endParaRPr lang="nb-N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 descr="Mappe Symb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230" y="2959176"/>
            <a:ext cx="1888315" cy="18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ildeforklaring formet som et avrundet rektangel 7"/>
          <p:cNvSpPr/>
          <p:nvPr/>
        </p:nvSpPr>
        <p:spPr>
          <a:xfrm>
            <a:off x="4964670" y="3831014"/>
            <a:ext cx="3120572" cy="986971"/>
          </a:xfrm>
          <a:prstGeom prst="wedgeRoundRectCallout">
            <a:avLst>
              <a:gd name="adj1" fmla="val 65618"/>
              <a:gd name="adj2" fmla="val -5719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Samle kunnskapen i en digital mappe</a:t>
            </a:r>
            <a:endParaRPr lang="nb-N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9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Server – hvor er «skyen»?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929" y="2508431"/>
            <a:ext cx="673055" cy="69303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929" y="3541224"/>
            <a:ext cx="935659" cy="974376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089" y="197342"/>
            <a:ext cx="1381318" cy="1438476"/>
          </a:xfrm>
          <a:prstGeom prst="rect">
            <a:avLst/>
          </a:prstGeom>
        </p:spPr>
      </p:pic>
      <p:sp>
        <p:nvSpPr>
          <p:cNvPr id="14" name="TekstSylinder 13"/>
          <p:cNvSpPr txBox="1"/>
          <p:nvPr/>
        </p:nvSpPr>
        <p:spPr>
          <a:xfrm>
            <a:off x="3170329" y="2302680"/>
            <a:ext cx="7724278" cy="2477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/>
              <a:t>Data er ikke lagret i en sky, men på en server.</a:t>
            </a:r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/>
              <a:t>Funksjonen til en server er å ta imot, lagre, finne igjen og sende store mengder data for tusenvis av brukere.</a:t>
            </a:r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>
                <a:solidFill>
                  <a:srgbClr val="222222"/>
                </a:solidFill>
              </a:rPr>
              <a:t>Det stilles høye krav til ytelse og sikkerhet</a:t>
            </a:r>
            <a:r>
              <a:rPr lang="nb-NO" dirty="0"/>
              <a:t> slik at det ikke skal oppstå feil i maskinvaren. De har også ofte batterier koblet inn i tilfelle strømbrudd.</a:t>
            </a:r>
            <a:r>
              <a:rPr lang="nb-NO" dirty="0">
                <a:solidFill>
                  <a:srgbClr val="222222"/>
                </a:solidFill>
              </a:rPr>
              <a:t> </a:t>
            </a:r>
          </a:p>
          <a:p>
            <a:pPr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/>
              <a:t>Servere er ofte plassert i store datasenter. Et datasenter er en bygning som er laget for å huse fysiske servere og de finnes over hele verden. De har kjøling og kontroll slik at sikkerheten til serverne ivaretas.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35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URL: Uniform Resource </a:t>
            </a:r>
            <a:r>
              <a:rPr lang="nb-NO" dirty="0" err="1" smtClean="0"/>
              <a:t>Locator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219" y="723996"/>
            <a:ext cx="1075006" cy="922677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1209332" y="2436763"/>
            <a:ext cx="9131455" cy="172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sz="2000" dirty="0" smtClean="0"/>
              <a:t>https</a:t>
            </a:r>
            <a:r>
              <a:rPr lang="nb-NO" sz="2000" dirty="0"/>
              <a:t>://tv.nrk.no/serie/schrodingers-katt/dmpv73000515/05-02-2015</a:t>
            </a:r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sz="2000" dirty="0" smtClean="0"/>
              <a:t>          </a:t>
            </a:r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endParaRPr lang="nb-NO" sz="2000" dirty="0"/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endParaRPr lang="nb-NO" sz="2000" dirty="0" smtClean="0"/>
          </a:p>
        </p:txBody>
      </p:sp>
      <p:sp>
        <p:nvSpPr>
          <p:cNvPr id="9" name="Avrundet rektangel 8"/>
          <p:cNvSpPr/>
          <p:nvPr/>
        </p:nvSpPr>
        <p:spPr>
          <a:xfrm>
            <a:off x="2077265" y="2440963"/>
            <a:ext cx="1683178" cy="3657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noFill/>
            </a:endParaRPr>
          </a:p>
        </p:txBody>
      </p:sp>
      <p:sp>
        <p:nvSpPr>
          <p:cNvPr id="10" name="Bildeforklaring formet som et avrundet rektangel 9"/>
          <p:cNvSpPr/>
          <p:nvPr/>
        </p:nvSpPr>
        <p:spPr>
          <a:xfrm>
            <a:off x="1209332" y="3448830"/>
            <a:ext cx="3039611" cy="651556"/>
          </a:xfrm>
          <a:prstGeom prst="wedgeRoundRectCallout">
            <a:avLst>
              <a:gd name="adj1" fmla="val -734"/>
              <a:gd name="adj2" fmla="val -12509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 smtClean="0">
                <a:solidFill>
                  <a:schemeClr val="tx1"/>
                </a:solidFill>
              </a:rPr>
              <a:t>Domene:</a:t>
            </a:r>
          </a:p>
          <a:p>
            <a:r>
              <a:rPr lang="nb-NO" dirty="0" smtClean="0">
                <a:solidFill>
                  <a:schemeClr val="tx1"/>
                </a:solidFill>
              </a:rPr>
              <a:t>Viser hvilken server informasjonen ligger på.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1" name="Avrundet rektangel 10"/>
          <p:cNvSpPr/>
          <p:nvPr/>
        </p:nvSpPr>
        <p:spPr>
          <a:xfrm>
            <a:off x="3760443" y="2436763"/>
            <a:ext cx="5356663" cy="36576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noFill/>
            </a:endParaRPr>
          </a:p>
        </p:txBody>
      </p:sp>
      <p:sp>
        <p:nvSpPr>
          <p:cNvPr id="12" name="Bildeforklaring formet som et avrundet rektangel 11"/>
          <p:cNvSpPr/>
          <p:nvPr/>
        </p:nvSpPr>
        <p:spPr>
          <a:xfrm>
            <a:off x="6568531" y="3448830"/>
            <a:ext cx="3039611" cy="651556"/>
          </a:xfrm>
          <a:prstGeom prst="wedgeRoundRectCallout">
            <a:avLst>
              <a:gd name="adj1" fmla="val -41686"/>
              <a:gd name="adj2" fmla="val -94617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 smtClean="0">
                <a:solidFill>
                  <a:schemeClr val="tx1"/>
                </a:solidFill>
              </a:rPr>
              <a:t>Sti:</a:t>
            </a:r>
          </a:p>
          <a:p>
            <a:r>
              <a:rPr lang="nb-NO" dirty="0" smtClean="0">
                <a:solidFill>
                  <a:schemeClr val="tx1"/>
                </a:solidFill>
              </a:rPr>
              <a:t>Viser akkurat hva du leter etter.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3" name="Bildeforklaring formet som et avrundet rektangel 2"/>
          <p:cNvSpPr/>
          <p:nvPr/>
        </p:nvSpPr>
        <p:spPr>
          <a:xfrm>
            <a:off x="6568531" y="4746693"/>
            <a:ext cx="4007223" cy="1425389"/>
          </a:xfrm>
          <a:prstGeom prst="wedgeRoundRectCallout">
            <a:avLst>
              <a:gd name="adj1" fmla="val -71360"/>
              <a:gd name="adj2" fmla="val -57783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 smtClean="0"/>
              <a:t>Gjør oppgave 1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90491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Skisse:</a:t>
            </a:r>
            <a:endParaRPr lang="nb-NO" dirty="0"/>
          </a:p>
        </p:txBody>
      </p:sp>
      <p:sp>
        <p:nvSpPr>
          <p:cNvPr id="4" name="Bildeforklaring formet som en sky 3"/>
          <p:cNvSpPr/>
          <p:nvPr/>
        </p:nvSpPr>
        <p:spPr>
          <a:xfrm>
            <a:off x="1072896" y="1385280"/>
            <a:ext cx="4206240" cy="2218944"/>
          </a:xfrm>
          <a:prstGeom prst="cloudCallout">
            <a:avLst>
              <a:gd name="adj1" fmla="val 43805"/>
              <a:gd name="adj2" fmla="val 42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Funksjon</a:t>
            </a:r>
          </a:p>
          <a:p>
            <a:pPr algn="ctr"/>
            <a:r>
              <a:rPr lang="nb-NO" sz="1800" dirty="0" smtClean="0"/>
              <a:t>Hva noe gjør eller hva det brukes til</a:t>
            </a:r>
            <a:endParaRPr lang="nb-NO" sz="1800" dirty="0"/>
          </a:p>
        </p:txBody>
      </p:sp>
      <p:sp>
        <p:nvSpPr>
          <p:cNvPr id="5" name="Bildeforklaring formet som en sky 4"/>
          <p:cNvSpPr/>
          <p:nvPr/>
        </p:nvSpPr>
        <p:spPr>
          <a:xfrm>
            <a:off x="6601968" y="1385280"/>
            <a:ext cx="4206240" cy="22189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Form</a:t>
            </a:r>
          </a:p>
          <a:p>
            <a:pPr algn="ctr"/>
            <a:r>
              <a:rPr lang="nb-NO" sz="1800" dirty="0" smtClean="0"/>
              <a:t>Hvordan det ser ut</a:t>
            </a:r>
            <a:endParaRPr lang="nb-NO" sz="1800" dirty="0"/>
          </a:p>
        </p:txBody>
      </p:sp>
      <p:sp>
        <p:nvSpPr>
          <p:cNvPr id="6" name="Bildeforklaring formet som en sky 5"/>
          <p:cNvSpPr/>
          <p:nvPr/>
        </p:nvSpPr>
        <p:spPr>
          <a:xfrm>
            <a:off x="838200" y="3822192"/>
            <a:ext cx="4206240" cy="2218944"/>
          </a:xfrm>
          <a:prstGeom prst="cloudCallout">
            <a:avLst>
              <a:gd name="adj1" fmla="val 60326"/>
              <a:gd name="adj2" fmla="val -479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Materialer</a:t>
            </a:r>
          </a:p>
          <a:p>
            <a:pPr algn="ctr"/>
            <a:r>
              <a:rPr lang="nb-NO" sz="1800" dirty="0" smtClean="0"/>
              <a:t>Hva noe er laget av</a:t>
            </a:r>
            <a:endParaRPr lang="nb-NO" sz="1800" dirty="0"/>
          </a:p>
        </p:txBody>
      </p:sp>
      <p:sp>
        <p:nvSpPr>
          <p:cNvPr id="7" name="Bildeforklaring formet som en sky 6"/>
          <p:cNvSpPr/>
          <p:nvPr/>
        </p:nvSpPr>
        <p:spPr>
          <a:xfrm>
            <a:off x="6894576" y="3822192"/>
            <a:ext cx="4206240" cy="2218944"/>
          </a:xfrm>
          <a:prstGeom prst="cloudCallout">
            <a:avLst>
              <a:gd name="adj1" fmla="val -52137"/>
              <a:gd name="adj2" fmla="val -14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Materialegenskaper</a:t>
            </a:r>
          </a:p>
          <a:p>
            <a:pPr algn="ctr"/>
            <a:r>
              <a:rPr lang="nb-NO" sz="1800" dirty="0" smtClean="0"/>
              <a:t>Viktige egenskaper til materialene som gjør at akkurat de er valgt</a:t>
            </a:r>
            <a:endParaRPr lang="nb-NO" sz="1800" dirty="0"/>
          </a:p>
        </p:txBody>
      </p:sp>
      <p:sp>
        <p:nvSpPr>
          <p:cNvPr id="8" name="Ellipse 7"/>
          <p:cNvSpPr/>
          <p:nvPr/>
        </p:nvSpPr>
        <p:spPr>
          <a:xfrm>
            <a:off x="4862286" y="3048000"/>
            <a:ext cx="2032290" cy="14949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 smtClean="0">
                <a:solidFill>
                  <a:schemeClr val="tx1"/>
                </a:solidFill>
              </a:rPr>
              <a:t>Server</a:t>
            </a:r>
            <a:endParaRPr lang="nb-NO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4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Datasenter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3534"/>
            <a:ext cx="10391175" cy="3677106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34573" y="5711483"/>
            <a:ext cx="11160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hlinkClick r:id="rId3"/>
              </a:rPr>
              <a:t>https://</a:t>
            </a:r>
            <a:r>
              <a:rPr lang="nb-NO" dirty="0" smtClean="0">
                <a:hlinkClick r:id="rId3"/>
              </a:rPr>
              <a:t>www.regjeringen.no/contentassets/4bf7e889744b4da089a863c498680f0f/201105_datacentre-i-norge_online_implement-rapport.pdf</a:t>
            </a: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315" y="394652"/>
            <a:ext cx="512485" cy="15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Ruter – trafikkdirigering i nettverket</a:t>
            </a:r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838200" y="2316373"/>
            <a:ext cx="10941424" cy="249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endParaRPr lang="nb-NO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Funksjonen til en ruter er å  lese </a:t>
            </a:r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adressene til de </a:t>
            </a:r>
            <a:r>
              <a:rPr lang="nb-NO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datapakkene </a:t>
            </a:r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som passerer gjennom den, </a:t>
            </a:r>
            <a:r>
              <a:rPr lang="nb-NO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sjekke mot oppdaterte </a:t>
            </a:r>
            <a:r>
              <a:rPr lang="nb-NO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rutingtabeller</a:t>
            </a:r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nb-NO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sende dem </a:t>
            </a:r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videre på rett </a:t>
            </a:r>
            <a:r>
              <a:rPr lang="nb-NO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vei.</a:t>
            </a:r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Rutere spiller en sentral rolle blant annet i Internett, der de formidler meldinger fra vertsmaskin til vertsmaskin over store avstander, inntil de når målet. Hver maskin på veien sjekker adressen mot </a:t>
            </a:r>
            <a:r>
              <a:rPr lang="nb-NO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rutingtabellene</a:t>
            </a:r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 sine og treffer valg om veien videre</a:t>
            </a:r>
            <a:r>
              <a:rPr lang="nb-NO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Rutere har </a:t>
            </a:r>
            <a:r>
              <a:rPr lang="nb-NO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programvare</a:t>
            </a:r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som analyser adresse </a:t>
            </a:r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og </a:t>
            </a:r>
            <a:r>
              <a:rPr lang="nb-NO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rutingdata</a:t>
            </a:r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 for å </a:t>
            </a:r>
            <a:r>
              <a:rPr lang="nb-NO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finner </a:t>
            </a:r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den optimale veien videre mot </a:t>
            </a:r>
            <a:r>
              <a:rPr lang="nb-NO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mottager.</a:t>
            </a:r>
            <a:endParaRPr lang="nb-NO" sz="180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194" y="745191"/>
            <a:ext cx="1579795" cy="10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3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Oppgave – oppskrift for å finne korteste veg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194" y="936215"/>
            <a:ext cx="1579795" cy="1075716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667944" y="1811356"/>
            <a:ext cx="5087397" cy="3731778"/>
            <a:chOff x="560368" y="1381146"/>
            <a:chExt cx="8237633" cy="5282091"/>
          </a:xfrm>
        </p:grpSpPr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1686" y="4474416"/>
              <a:ext cx="841644" cy="573093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2670" y="3303012"/>
              <a:ext cx="841644" cy="573093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99566" y="5224761"/>
              <a:ext cx="841644" cy="573093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3850" y="3876105"/>
              <a:ext cx="841644" cy="573093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3219" y="1725384"/>
              <a:ext cx="841644" cy="573093"/>
            </a:xfrm>
            <a:prstGeom prst="rect">
              <a:avLst/>
            </a:prstGeom>
          </p:spPr>
        </p:pic>
        <p:pic>
          <p:nvPicPr>
            <p:cNvPr id="12" name="Bild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2834" y="2501291"/>
              <a:ext cx="841644" cy="573093"/>
            </a:xfrm>
            <a:prstGeom prst="rect">
              <a:avLst/>
            </a:prstGeom>
          </p:spPr>
        </p:pic>
        <p:pic>
          <p:nvPicPr>
            <p:cNvPr id="13" name="Bild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68" y="5224761"/>
              <a:ext cx="1381318" cy="1438476"/>
            </a:xfrm>
            <a:prstGeom prst="rect">
              <a:avLst/>
            </a:prstGeom>
          </p:spPr>
        </p:pic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5775" y="1381146"/>
              <a:ext cx="1172226" cy="1216581"/>
            </a:xfrm>
            <a:prstGeom prst="rect">
              <a:avLst/>
            </a:prstGeom>
          </p:spPr>
        </p:pic>
        <p:pic>
          <p:nvPicPr>
            <p:cNvPr id="14" name="Bild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1607" y="5368005"/>
              <a:ext cx="1172226" cy="1216581"/>
            </a:xfrm>
            <a:prstGeom prst="rect">
              <a:avLst/>
            </a:prstGeom>
          </p:spPr>
        </p:pic>
        <p:cxnSp>
          <p:nvCxnSpPr>
            <p:cNvPr id="16" name="Rett linje 15"/>
            <p:cNvCxnSpPr>
              <a:endCxn id="6" idx="2"/>
            </p:cNvCxnSpPr>
            <p:nvPr/>
          </p:nvCxnSpPr>
          <p:spPr>
            <a:xfrm flipV="1">
              <a:off x="1520864" y="5047509"/>
              <a:ext cx="841644" cy="750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/>
            <p:cNvCxnSpPr>
              <a:stCxn id="6" idx="3"/>
              <a:endCxn id="9" idx="1"/>
            </p:cNvCxnSpPr>
            <p:nvPr/>
          </p:nvCxnSpPr>
          <p:spPr>
            <a:xfrm>
              <a:off x="2783330" y="4760963"/>
              <a:ext cx="1216236" cy="750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/>
            <p:cNvCxnSpPr>
              <a:endCxn id="6" idx="0"/>
            </p:cNvCxnSpPr>
            <p:nvPr/>
          </p:nvCxnSpPr>
          <p:spPr>
            <a:xfrm>
              <a:off x="2243656" y="3074384"/>
              <a:ext cx="118852" cy="1400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tt linje 23"/>
            <p:cNvCxnSpPr>
              <a:stCxn id="12" idx="3"/>
              <a:endCxn id="8" idx="1"/>
            </p:cNvCxnSpPr>
            <p:nvPr/>
          </p:nvCxnSpPr>
          <p:spPr>
            <a:xfrm>
              <a:off x="2664478" y="2787838"/>
              <a:ext cx="1188192" cy="8017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/>
            <p:cNvCxnSpPr>
              <a:stCxn id="12" idx="0"/>
              <a:endCxn id="11" idx="1"/>
            </p:cNvCxnSpPr>
            <p:nvPr/>
          </p:nvCxnSpPr>
          <p:spPr>
            <a:xfrm flipV="1">
              <a:off x="2243656" y="2011930"/>
              <a:ext cx="2049563" cy="4893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/>
            <p:cNvCxnSpPr>
              <a:stCxn id="6" idx="3"/>
              <a:endCxn id="8" idx="1"/>
            </p:cNvCxnSpPr>
            <p:nvPr/>
          </p:nvCxnSpPr>
          <p:spPr>
            <a:xfrm flipV="1">
              <a:off x="2783330" y="3589559"/>
              <a:ext cx="1069340" cy="11714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tt linje 32"/>
            <p:cNvCxnSpPr>
              <a:stCxn id="11" idx="2"/>
              <a:endCxn id="8" idx="0"/>
            </p:cNvCxnSpPr>
            <p:nvPr/>
          </p:nvCxnSpPr>
          <p:spPr>
            <a:xfrm flipH="1">
              <a:off x="4273492" y="2298477"/>
              <a:ext cx="440549" cy="10045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tt linje 35"/>
            <p:cNvCxnSpPr>
              <a:stCxn id="11" idx="3"/>
              <a:endCxn id="10" idx="0"/>
            </p:cNvCxnSpPr>
            <p:nvPr/>
          </p:nvCxnSpPr>
          <p:spPr>
            <a:xfrm>
              <a:off x="5134863" y="2011931"/>
              <a:ext cx="1179809" cy="18641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tt linje 38"/>
            <p:cNvCxnSpPr>
              <a:stCxn id="8" idx="3"/>
              <a:endCxn id="10" idx="1"/>
            </p:cNvCxnSpPr>
            <p:nvPr/>
          </p:nvCxnSpPr>
          <p:spPr>
            <a:xfrm>
              <a:off x="4694314" y="3589559"/>
              <a:ext cx="1199536" cy="5730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tt linje 42"/>
            <p:cNvCxnSpPr>
              <a:stCxn id="9" idx="3"/>
              <a:endCxn id="10" idx="2"/>
            </p:cNvCxnSpPr>
            <p:nvPr/>
          </p:nvCxnSpPr>
          <p:spPr>
            <a:xfrm flipV="1">
              <a:off x="4841210" y="4449198"/>
              <a:ext cx="1473462" cy="10621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tt linje 45"/>
            <p:cNvCxnSpPr>
              <a:stCxn id="8" idx="2"/>
              <a:endCxn id="9" idx="0"/>
            </p:cNvCxnSpPr>
            <p:nvPr/>
          </p:nvCxnSpPr>
          <p:spPr>
            <a:xfrm>
              <a:off x="4273492" y="3876104"/>
              <a:ext cx="146896" cy="13486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Bilde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71" y="1595839"/>
              <a:ext cx="1075836" cy="842170"/>
            </a:xfrm>
            <a:prstGeom prst="rect">
              <a:avLst/>
            </a:prstGeom>
          </p:spPr>
        </p:pic>
        <p:cxnSp>
          <p:nvCxnSpPr>
            <p:cNvPr id="49" name="Rett linje 48"/>
            <p:cNvCxnSpPr/>
            <p:nvPr/>
          </p:nvCxnSpPr>
          <p:spPr>
            <a:xfrm>
              <a:off x="5102674" y="1989437"/>
              <a:ext cx="1343292" cy="1789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Bild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8352" y="5511307"/>
              <a:ext cx="1075836" cy="842170"/>
            </a:xfrm>
            <a:prstGeom prst="rect">
              <a:avLst/>
            </a:prstGeom>
          </p:spPr>
        </p:pic>
        <p:cxnSp>
          <p:nvCxnSpPr>
            <p:cNvPr id="55" name="Rett linje 54"/>
            <p:cNvCxnSpPr>
              <a:stCxn id="9" idx="2"/>
            </p:cNvCxnSpPr>
            <p:nvPr/>
          </p:nvCxnSpPr>
          <p:spPr>
            <a:xfrm>
              <a:off x="4420388" y="5797854"/>
              <a:ext cx="1228241" cy="3676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kstSylinder 60"/>
            <p:cNvSpPr txBox="1"/>
            <p:nvPr/>
          </p:nvSpPr>
          <p:spPr>
            <a:xfrm>
              <a:off x="7897186" y="1707987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smtClean="0"/>
                <a:t>A</a:t>
              </a:r>
              <a:endParaRPr lang="nb-NO" sz="2000" b="1" dirty="0"/>
            </a:p>
          </p:txBody>
        </p:sp>
        <p:sp>
          <p:nvSpPr>
            <p:cNvPr id="62" name="TekstSylinder 61"/>
            <p:cNvSpPr txBox="1"/>
            <p:nvPr/>
          </p:nvSpPr>
          <p:spPr>
            <a:xfrm>
              <a:off x="7625775" y="5743944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/>
                <a:t>B</a:t>
              </a:r>
            </a:p>
          </p:txBody>
        </p:sp>
      </p:grpSp>
      <p:sp>
        <p:nvSpPr>
          <p:cNvPr id="64" name="Rektangel 63"/>
          <p:cNvSpPr/>
          <p:nvPr/>
        </p:nvSpPr>
        <p:spPr>
          <a:xfrm>
            <a:off x="6837058" y="2498403"/>
            <a:ext cx="3523033" cy="17463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Finn korteste veg i nettet mellom server og brukeren A. Alle vegene mellom ruterne er like lange. </a:t>
            </a:r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Marker det med røde streker.</a:t>
            </a:r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Er det flere alternativer som er like lange?</a:t>
            </a:r>
            <a:endParaRPr lang="nb-NO" dirty="0"/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endParaRPr lang="nb-NO" sz="1100" dirty="0">
              <a:solidFill>
                <a:srgbClr val="2021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1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/>
          <p:cNvGrpSpPr/>
          <p:nvPr/>
        </p:nvGrpSpPr>
        <p:grpSpPr>
          <a:xfrm>
            <a:off x="219456" y="402336"/>
            <a:ext cx="8049787" cy="6041136"/>
            <a:chOff x="219456" y="402336"/>
            <a:chExt cx="8049787" cy="6041136"/>
          </a:xfrm>
        </p:grpSpPr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323" y="402336"/>
              <a:ext cx="7820920" cy="6041136"/>
            </a:xfrm>
            <a:prstGeom prst="rect">
              <a:avLst/>
            </a:prstGeom>
          </p:spPr>
        </p:pic>
        <p:sp>
          <p:nvSpPr>
            <p:cNvPr id="5" name="Ellipse 4"/>
            <p:cNvSpPr/>
            <p:nvPr/>
          </p:nvSpPr>
          <p:spPr>
            <a:xfrm>
              <a:off x="219456" y="2852928"/>
              <a:ext cx="3255264" cy="8412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1" name="Gruppe 10"/>
          <p:cNvGrpSpPr/>
          <p:nvPr/>
        </p:nvGrpSpPr>
        <p:grpSpPr>
          <a:xfrm>
            <a:off x="4870741" y="586825"/>
            <a:ext cx="6797004" cy="5066090"/>
            <a:chOff x="4870741" y="586825"/>
            <a:chExt cx="6797004" cy="5066090"/>
          </a:xfrm>
        </p:grpSpPr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0741" y="586825"/>
              <a:ext cx="6797004" cy="5066090"/>
            </a:xfrm>
            <a:prstGeom prst="rect">
              <a:avLst/>
            </a:prstGeom>
          </p:spPr>
        </p:pic>
        <p:sp>
          <p:nvSpPr>
            <p:cNvPr id="7" name="Ellipse 6"/>
            <p:cNvSpPr/>
            <p:nvPr/>
          </p:nvSpPr>
          <p:spPr>
            <a:xfrm>
              <a:off x="9665264" y="1444752"/>
              <a:ext cx="1783024" cy="4815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2" name="Gruppe 11"/>
          <p:cNvGrpSpPr/>
          <p:nvPr/>
        </p:nvGrpSpPr>
        <p:grpSpPr>
          <a:xfrm>
            <a:off x="3474720" y="1567392"/>
            <a:ext cx="4422418" cy="4297444"/>
            <a:chOff x="3474720" y="1567392"/>
            <a:chExt cx="4422418" cy="4297444"/>
          </a:xfrm>
        </p:grpSpPr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0634" y="1567392"/>
              <a:ext cx="4226504" cy="4270012"/>
            </a:xfrm>
            <a:prstGeom prst="rect">
              <a:avLst/>
            </a:prstGeom>
          </p:spPr>
        </p:pic>
        <p:sp>
          <p:nvSpPr>
            <p:cNvPr id="9" name="Ellipse 8"/>
            <p:cNvSpPr/>
            <p:nvPr/>
          </p:nvSpPr>
          <p:spPr>
            <a:xfrm>
              <a:off x="3474720" y="5498592"/>
              <a:ext cx="2377440" cy="36624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56145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Oppgave – oppskrift for å finne korteste veg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194" y="936215"/>
            <a:ext cx="1579795" cy="1075716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667945" y="1811356"/>
            <a:ext cx="3043444" cy="2433423"/>
            <a:chOff x="560368" y="1381146"/>
            <a:chExt cx="8237633" cy="5282091"/>
          </a:xfrm>
        </p:grpSpPr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1686" y="4474416"/>
              <a:ext cx="841644" cy="573093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2670" y="3303012"/>
              <a:ext cx="841644" cy="573093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99566" y="5224761"/>
              <a:ext cx="841644" cy="573093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3850" y="3876105"/>
              <a:ext cx="841644" cy="573093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3219" y="1725384"/>
              <a:ext cx="841644" cy="573093"/>
            </a:xfrm>
            <a:prstGeom prst="rect">
              <a:avLst/>
            </a:prstGeom>
          </p:spPr>
        </p:pic>
        <p:pic>
          <p:nvPicPr>
            <p:cNvPr id="12" name="Bild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2834" y="2501291"/>
              <a:ext cx="841644" cy="573093"/>
            </a:xfrm>
            <a:prstGeom prst="rect">
              <a:avLst/>
            </a:prstGeom>
          </p:spPr>
        </p:pic>
        <p:pic>
          <p:nvPicPr>
            <p:cNvPr id="13" name="Bild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68" y="5224761"/>
              <a:ext cx="1381318" cy="1438476"/>
            </a:xfrm>
            <a:prstGeom prst="rect">
              <a:avLst/>
            </a:prstGeom>
          </p:spPr>
        </p:pic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5775" y="1381146"/>
              <a:ext cx="1172226" cy="1216581"/>
            </a:xfrm>
            <a:prstGeom prst="rect">
              <a:avLst/>
            </a:prstGeom>
          </p:spPr>
        </p:pic>
        <p:pic>
          <p:nvPicPr>
            <p:cNvPr id="14" name="Bild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1607" y="5368005"/>
              <a:ext cx="1172226" cy="1216581"/>
            </a:xfrm>
            <a:prstGeom prst="rect">
              <a:avLst/>
            </a:prstGeom>
          </p:spPr>
        </p:pic>
        <p:cxnSp>
          <p:nvCxnSpPr>
            <p:cNvPr id="16" name="Rett linje 15"/>
            <p:cNvCxnSpPr>
              <a:endCxn id="6" idx="2"/>
            </p:cNvCxnSpPr>
            <p:nvPr/>
          </p:nvCxnSpPr>
          <p:spPr>
            <a:xfrm flipV="1">
              <a:off x="1520864" y="5047509"/>
              <a:ext cx="841644" cy="750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/>
            <p:cNvCxnSpPr>
              <a:stCxn id="6" idx="3"/>
              <a:endCxn id="9" idx="1"/>
            </p:cNvCxnSpPr>
            <p:nvPr/>
          </p:nvCxnSpPr>
          <p:spPr>
            <a:xfrm>
              <a:off x="2783330" y="4760963"/>
              <a:ext cx="1216236" cy="750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/>
            <p:cNvCxnSpPr>
              <a:endCxn id="6" idx="0"/>
            </p:cNvCxnSpPr>
            <p:nvPr/>
          </p:nvCxnSpPr>
          <p:spPr>
            <a:xfrm>
              <a:off x="2243656" y="3074384"/>
              <a:ext cx="118852" cy="1400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tt linje 23"/>
            <p:cNvCxnSpPr>
              <a:stCxn id="12" idx="3"/>
              <a:endCxn id="8" idx="1"/>
            </p:cNvCxnSpPr>
            <p:nvPr/>
          </p:nvCxnSpPr>
          <p:spPr>
            <a:xfrm>
              <a:off x="2664478" y="2787838"/>
              <a:ext cx="1188192" cy="8017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/>
            <p:cNvCxnSpPr>
              <a:stCxn id="12" idx="0"/>
              <a:endCxn id="11" idx="1"/>
            </p:cNvCxnSpPr>
            <p:nvPr/>
          </p:nvCxnSpPr>
          <p:spPr>
            <a:xfrm flipV="1">
              <a:off x="2243656" y="2011930"/>
              <a:ext cx="2049563" cy="4893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/>
            <p:cNvCxnSpPr>
              <a:stCxn id="6" idx="3"/>
              <a:endCxn id="8" idx="1"/>
            </p:cNvCxnSpPr>
            <p:nvPr/>
          </p:nvCxnSpPr>
          <p:spPr>
            <a:xfrm flipV="1">
              <a:off x="2783330" y="3589559"/>
              <a:ext cx="1069340" cy="11714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tt linje 32"/>
            <p:cNvCxnSpPr>
              <a:stCxn id="11" idx="2"/>
              <a:endCxn id="8" idx="0"/>
            </p:cNvCxnSpPr>
            <p:nvPr/>
          </p:nvCxnSpPr>
          <p:spPr>
            <a:xfrm flipH="1">
              <a:off x="4273492" y="2298477"/>
              <a:ext cx="440549" cy="10045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tt linje 35"/>
            <p:cNvCxnSpPr>
              <a:stCxn id="11" idx="3"/>
              <a:endCxn id="10" idx="0"/>
            </p:cNvCxnSpPr>
            <p:nvPr/>
          </p:nvCxnSpPr>
          <p:spPr>
            <a:xfrm>
              <a:off x="5134863" y="2011931"/>
              <a:ext cx="1179809" cy="18641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tt linje 38"/>
            <p:cNvCxnSpPr>
              <a:stCxn id="8" idx="3"/>
              <a:endCxn id="10" idx="1"/>
            </p:cNvCxnSpPr>
            <p:nvPr/>
          </p:nvCxnSpPr>
          <p:spPr>
            <a:xfrm>
              <a:off x="4694314" y="3589559"/>
              <a:ext cx="1199536" cy="5730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tt linje 42"/>
            <p:cNvCxnSpPr>
              <a:stCxn id="9" idx="3"/>
              <a:endCxn id="10" idx="2"/>
            </p:cNvCxnSpPr>
            <p:nvPr/>
          </p:nvCxnSpPr>
          <p:spPr>
            <a:xfrm flipV="1">
              <a:off x="4841210" y="4449198"/>
              <a:ext cx="1473462" cy="10621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tt linje 45"/>
            <p:cNvCxnSpPr>
              <a:stCxn id="8" idx="2"/>
              <a:endCxn id="9" idx="0"/>
            </p:cNvCxnSpPr>
            <p:nvPr/>
          </p:nvCxnSpPr>
          <p:spPr>
            <a:xfrm>
              <a:off x="4273492" y="3876104"/>
              <a:ext cx="146896" cy="13486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Bilde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71" y="1595839"/>
              <a:ext cx="1075836" cy="842170"/>
            </a:xfrm>
            <a:prstGeom prst="rect">
              <a:avLst/>
            </a:prstGeom>
          </p:spPr>
        </p:pic>
        <p:cxnSp>
          <p:nvCxnSpPr>
            <p:cNvPr id="49" name="Rett linje 48"/>
            <p:cNvCxnSpPr/>
            <p:nvPr/>
          </p:nvCxnSpPr>
          <p:spPr>
            <a:xfrm>
              <a:off x="5102674" y="1989437"/>
              <a:ext cx="1343292" cy="1789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Bild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8352" y="5511307"/>
              <a:ext cx="1075836" cy="842170"/>
            </a:xfrm>
            <a:prstGeom prst="rect">
              <a:avLst/>
            </a:prstGeom>
          </p:spPr>
        </p:pic>
        <p:cxnSp>
          <p:nvCxnSpPr>
            <p:cNvPr id="55" name="Rett linje 54"/>
            <p:cNvCxnSpPr>
              <a:stCxn id="9" idx="2"/>
            </p:cNvCxnSpPr>
            <p:nvPr/>
          </p:nvCxnSpPr>
          <p:spPr>
            <a:xfrm>
              <a:off x="4420388" y="5797854"/>
              <a:ext cx="1228241" cy="3676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kstSylinder 60"/>
            <p:cNvSpPr txBox="1"/>
            <p:nvPr/>
          </p:nvSpPr>
          <p:spPr>
            <a:xfrm>
              <a:off x="7761480" y="1630403"/>
              <a:ext cx="900816" cy="66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/>
                <a:t>A</a:t>
              </a:r>
              <a:endParaRPr lang="nb-NO" b="1" dirty="0"/>
            </a:p>
          </p:txBody>
        </p:sp>
        <p:sp>
          <p:nvSpPr>
            <p:cNvPr id="62" name="TekstSylinder 61"/>
            <p:cNvSpPr txBox="1"/>
            <p:nvPr/>
          </p:nvSpPr>
          <p:spPr>
            <a:xfrm>
              <a:off x="7521121" y="5685404"/>
              <a:ext cx="851278" cy="668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/>
                <a:t>B</a:t>
              </a:r>
            </a:p>
          </p:txBody>
        </p:sp>
      </p:grpSp>
      <p:sp>
        <p:nvSpPr>
          <p:cNvPr id="32" name="Rektangel 31"/>
          <p:cNvSpPr/>
          <p:nvPr/>
        </p:nvSpPr>
        <p:spPr>
          <a:xfrm>
            <a:off x="4429825" y="1282232"/>
            <a:ext cx="3523033" cy="1125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Setningene beskriver en oppskrift for en ruter på å motta data og sende det videre. </a:t>
            </a:r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Sett setningene i en logisk rekkefølge og begrunn valget.</a:t>
            </a:r>
          </a:p>
        </p:txBody>
      </p:sp>
      <p:sp>
        <p:nvSpPr>
          <p:cNvPr id="35" name="Rektangel 34"/>
          <p:cNvSpPr/>
          <p:nvPr/>
        </p:nvSpPr>
        <p:spPr>
          <a:xfrm>
            <a:off x="3661252" y="5787405"/>
            <a:ext cx="3523033" cy="5577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Slå opp i tabell og finne korteste veg til ruteren adressen er koblet til</a:t>
            </a:r>
          </a:p>
        </p:txBody>
      </p:sp>
      <p:sp>
        <p:nvSpPr>
          <p:cNvPr id="37" name="Rektangel 36"/>
          <p:cNvSpPr/>
          <p:nvPr/>
        </p:nvSpPr>
        <p:spPr>
          <a:xfrm>
            <a:off x="8065007" y="4509135"/>
            <a:ext cx="3523033" cy="325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Finne hvilken ruter adressen er koblet til</a:t>
            </a:r>
          </a:p>
        </p:txBody>
      </p:sp>
      <p:sp>
        <p:nvSpPr>
          <p:cNvPr id="38" name="Rektangel 37"/>
          <p:cNvSpPr/>
          <p:nvPr/>
        </p:nvSpPr>
        <p:spPr>
          <a:xfrm>
            <a:off x="7830767" y="5462380"/>
            <a:ext cx="3523033" cy="325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Lese adressen (A eller B)</a:t>
            </a:r>
          </a:p>
        </p:txBody>
      </p:sp>
      <p:sp>
        <p:nvSpPr>
          <p:cNvPr id="40" name="Rektangel 39"/>
          <p:cNvSpPr/>
          <p:nvPr/>
        </p:nvSpPr>
        <p:spPr>
          <a:xfrm>
            <a:off x="7799761" y="3315582"/>
            <a:ext cx="3523033" cy="3077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Motta en datapakke </a:t>
            </a:r>
          </a:p>
        </p:txBody>
      </p:sp>
      <p:sp>
        <p:nvSpPr>
          <p:cNvPr id="41" name="Rektangel 40"/>
          <p:cNvSpPr/>
          <p:nvPr/>
        </p:nvSpPr>
        <p:spPr>
          <a:xfrm>
            <a:off x="1635376" y="5162925"/>
            <a:ext cx="3523033" cy="3077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Sende datapakken</a:t>
            </a:r>
            <a:endParaRPr lang="nb-NO" dirty="0"/>
          </a:p>
        </p:txBody>
      </p:sp>
      <p:sp>
        <p:nvSpPr>
          <p:cNvPr id="42" name="Rektangel 41"/>
          <p:cNvSpPr/>
          <p:nvPr/>
        </p:nvSpPr>
        <p:spPr>
          <a:xfrm>
            <a:off x="6038244" y="2591419"/>
            <a:ext cx="3523033" cy="5577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Finne alternativ veg hvis korteste veg ikke er ledig</a:t>
            </a:r>
          </a:p>
        </p:txBody>
      </p:sp>
      <p:sp>
        <p:nvSpPr>
          <p:cNvPr id="44" name="Rektangel 43"/>
          <p:cNvSpPr/>
          <p:nvPr/>
        </p:nvSpPr>
        <p:spPr>
          <a:xfrm>
            <a:off x="4146693" y="3856757"/>
            <a:ext cx="3523033" cy="5577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Sjekke at vegen til nærmeste ruter er ledig (ikke opptatt eller ødelagt).</a:t>
            </a:r>
          </a:p>
        </p:txBody>
      </p:sp>
    </p:spTree>
    <p:extLst>
      <p:ext uri="{BB962C8B-B14F-4D97-AF65-F5344CB8AC3E}">
        <p14:creationId xmlns:p14="http://schemas.microsoft.com/office/powerpoint/2010/main" val="12229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Oppgave – finn korteste veg</a:t>
            </a:r>
            <a:endParaRPr lang="nb-NO" dirty="0"/>
          </a:p>
        </p:txBody>
      </p:sp>
      <p:grpSp>
        <p:nvGrpSpPr>
          <p:cNvPr id="47" name="Gruppe 46"/>
          <p:cNvGrpSpPr/>
          <p:nvPr/>
        </p:nvGrpSpPr>
        <p:grpSpPr>
          <a:xfrm>
            <a:off x="1976718" y="1789906"/>
            <a:ext cx="8050306" cy="3817516"/>
            <a:chOff x="1492624" y="1709224"/>
            <a:chExt cx="8050306" cy="3817516"/>
          </a:xfrm>
        </p:grpSpPr>
        <p:sp>
          <p:nvSpPr>
            <p:cNvPr id="3" name="Avrundet rektangel 2"/>
            <p:cNvSpPr/>
            <p:nvPr/>
          </p:nvSpPr>
          <p:spPr>
            <a:xfrm>
              <a:off x="1492624" y="4625787"/>
              <a:ext cx="1828800" cy="9009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3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" name="Avrundet rektangel 3"/>
            <p:cNvSpPr/>
            <p:nvPr/>
          </p:nvSpPr>
          <p:spPr>
            <a:xfrm>
              <a:off x="4684060" y="4625786"/>
              <a:ext cx="1828800" cy="9009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3600" dirty="0" smtClean="0">
                  <a:solidFill>
                    <a:schemeClr val="tx1"/>
                  </a:solidFill>
                </a:rPr>
                <a:t>2</a:t>
              </a:r>
              <a:endParaRPr lang="nb-NO" sz="3600" dirty="0">
                <a:solidFill>
                  <a:schemeClr val="tx1"/>
                </a:solidFill>
              </a:endParaRPr>
            </a:p>
          </p:txBody>
        </p:sp>
        <p:sp>
          <p:nvSpPr>
            <p:cNvPr id="5" name="Avrundet rektangel 4"/>
            <p:cNvSpPr/>
            <p:nvPr/>
          </p:nvSpPr>
          <p:spPr>
            <a:xfrm>
              <a:off x="7714130" y="3183519"/>
              <a:ext cx="1828800" cy="9009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3600" dirty="0" smtClean="0">
                  <a:solidFill>
                    <a:schemeClr val="tx1"/>
                  </a:solidFill>
                </a:rPr>
                <a:t>6</a:t>
              </a:r>
              <a:endParaRPr lang="nb-NO" sz="3600" dirty="0">
                <a:solidFill>
                  <a:schemeClr val="tx1"/>
                </a:solidFill>
              </a:endParaRPr>
            </a:p>
          </p:txBody>
        </p:sp>
        <p:sp>
          <p:nvSpPr>
            <p:cNvPr id="6" name="Avrundet rektangel 5"/>
            <p:cNvSpPr/>
            <p:nvPr/>
          </p:nvSpPr>
          <p:spPr>
            <a:xfrm>
              <a:off x="4684060" y="3185759"/>
              <a:ext cx="1828800" cy="9009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3600" dirty="0" smtClean="0">
                  <a:solidFill>
                    <a:schemeClr val="tx1"/>
                  </a:solidFill>
                </a:rPr>
                <a:t>5</a:t>
              </a:r>
              <a:endParaRPr lang="nb-NO" sz="3600" dirty="0">
                <a:solidFill>
                  <a:schemeClr val="tx1"/>
                </a:solidFill>
              </a:endParaRPr>
            </a:p>
          </p:txBody>
        </p:sp>
        <p:sp>
          <p:nvSpPr>
            <p:cNvPr id="7" name="Avrundet rektangel 6"/>
            <p:cNvSpPr/>
            <p:nvPr/>
          </p:nvSpPr>
          <p:spPr>
            <a:xfrm>
              <a:off x="1492624" y="3183519"/>
              <a:ext cx="1828800" cy="9009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3600" dirty="0" smtClean="0">
                  <a:solidFill>
                    <a:schemeClr val="tx1"/>
                  </a:solidFill>
                </a:rPr>
                <a:t>4</a:t>
              </a:r>
              <a:endParaRPr lang="nb-NO" sz="3600" dirty="0">
                <a:solidFill>
                  <a:schemeClr val="tx1"/>
                </a:solidFill>
              </a:endParaRPr>
            </a:p>
          </p:txBody>
        </p:sp>
        <p:sp>
          <p:nvSpPr>
            <p:cNvPr id="8" name="Avrundet rektangel 7"/>
            <p:cNvSpPr/>
            <p:nvPr/>
          </p:nvSpPr>
          <p:spPr>
            <a:xfrm>
              <a:off x="7714130" y="4625785"/>
              <a:ext cx="1828800" cy="9009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36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9" name="Avrundet rektangel 8"/>
            <p:cNvSpPr/>
            <p:nvPr/>
          </p:nvSpPr>
          <p:spPr>
            <a:xfrm>
              <a:off x="1492624" y="1709224"/>
              <a:ext cx="1828800" cy="9009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3600" dirty="0" smtClean="0">
                  <a:solidFill>
                    <a:schemeClr val="tx1"/>
                  </a:solidFill>
                </a:rPr>
                <a:t>7</a:t>
              </a:r>
              <a:endParaRPr lang="nb-NO" sz="3600" dirty="0">
                <a:solidFill>
                  <a:schemeClr val="tx1"/>
                </a:solidFill>
              </a:endParaRPr>
            </a:p>
          </p:txBody>
        </p:sp>
        <p:sp>
          <p:nvSpPr>
            <p:cNvPr id="10" name="Avrundet rektangel 9"/>
            <p:cNvSpPr/>
            <p:nvPr/>
          </p:nvSpPr>
          <p:spPr>
            <a:xfrm>
              <a:off x="7714130" y="1709224"/>
              <a:ext cx="1828800" cy="9009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3600" dirty="0" smtClean="0">
                  <a:solidFill>
                    <a:schemeClr val="tx1"/>
                  </a:solidFill>
                </a:rPr>
                <a:t>9</a:t>
              </a:r>
              <a:endParaRPr lang="nb-NO" sz="3600" dirty="0">
                <a:solidFill>
                  <a:schemeClr val="tx1"/>
                </a:solidFill>
              </a:endParaRPr>
            </a:p>
          </p:txBody>
        </p:sp>
        <p:sp>
          <p:nvSpPr>
            <p:cNvPr id="11" name="Avrundet rektangel 10"/>
            <p:cNvSpPr/>
            <p:nvPr/>
          </p:nvSpPr>
          <p:spPr>
            <a:xfrm>
              <a:off x="4684060" y="1709224"/>
              <a:ext cx="1828800" cy="9009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3600" dirty="0" smtClean="0">
                  <a:solidFill>
                    <a:schemeClr val="tx1"/>
                  </a:solidFill>
                </a:rPr>
                <a:t>8</a:t>
              </a:r>
              <a:endParaRPr lang="nb-NO" sz="3600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Rett linje 12"/>
            <p:cNvCxnSpPr>
              <a:stCxn id="3" idx="3"/>
              <a:endCxn id="4" idx="1"/>
            </p:cNvCxnSpPr>
            <p:nvPr/>
          </p:nvCxnSpPr>
          <p:spPr>
            <a:xfrm flipV="1">
              <a:off x="3321424" y="5076263"/>
              <a:ext cx="1362636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/>
            <p:cNvCxnSpPr>
              <a:stCxn id="9" idx="3"/>
              <a:endCxn id="11" idx="1"/>
            </p:cNvCxnSpPr>
            <p:nvPr/>
          </p:nvCxnSpPr>
          <p:spPr>
            <a:xfrm>
              <a:off x="3321424" y="2159701"/>
              <a:ext cx="136263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/>
            <p:cNvCxnSpPr>
              <a:stCxn id="6" idx="0"/>
              <a:endCxn id="11" idx="2"/>
            </p:cNvCxnSpPr>
            <p:nvPr/>
          </p:nvCxnSpPr>
          <p:spPr>
            <a:xfrm flipV="1">
              <a:off x="5598460" y="2610177"/>
              <a:ext cx="0" cy="5755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/>
            <p:cNvCxnSpPr>
              <a:stCxn id="8" idx="0"/>
              <a:endCxn id="5" idx="2"/>
            </p:cNvCxnSpPr>
            <p:nvPr/>
          </p:nvCxnSpPr>
          <p:spPr>
            <a:xfrm flipV="1">
              <a:off x="8628530" y="4084472"/>
              <a:ext cx="0" cy="5413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/>
            <p:cNvCxnSpPr>
              <a:stCxn id="6" idx="3"/>
              <a:endCxn id="5" idx="1"/>
            </p:cNvCxnSpPr>
            <p:nvPr/>
          </p:nvCxnSpPr>
          <p:spPr>
            <a:xfrm flipV="1">
              <a:off x="6512860" y="3633996"/>
              <a:ext cx="1201270" cy="22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/>
            <p:cNvCxnSpPr>
              <a:stCxn id="4" idx="0"/>
              <a:endCxn id="6" idx="2"/>
            </p:cNvCxnSpPr>
            <p:nvPr/>
          </p:nvCxnSpPr>
          <p:spPr>
            <a:xfrm flipV="1">
              <a:off x="5598460" y="4086712"/>
              <a:ext cx="0" cy="53907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/>
            <p:cNvCxnSpPr>
              <a:stCxn id="7" idx="3"/>
              <a:endCxn id="6" idx="1"/>
            </p:cNvCxnSpPr>
            <p:nvPr/>
          </p:nvCxnSpPr>
          <p:spPr>
            <a:xfrm>
              <a:off x="3321424" y="3633996"/>
              <a:ext cx="1362636" cy="22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/>
            <p:cNvCxnSpPr>
              <a:stCxn id="3" idx="0"/>
              <a:endCxn id="7" idx="2"/>
            </p:cNvCxnSpPr>
            <p:nvPr/>
          </p:nvCxnSpPr>
          <p:spPr>
            <a:xfrm flipV="1">
              <a:off x="2407024" y="4084472"/>
              <a:ext cx="0" cy="54131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tt linje 20"/>
            <p:cNvCxnSpPr>
              <a:stCxn id="4" idx="3"/>
              <a:endCxn id="8" idx="1"/>
            </p:cNvCxnSpPr>
            <p:nvPr/>
          </p:nvCxnSpPr>
          <p:spPr>
            <a:xfrm flipV="1">
              <a:off x="6512860" y="5076262"/>
              <a:ext cx="120127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tt linje 37"/>
            <p:cNvCxnSpPr>
              <a:stCxn id="7" idx="0"/>
              <a:endCxn id="9" idx="2"/>
            </p:cNvCxnSpPr>
            <p:nvPr/>
          </p:nvCxnSpPr>
          <p:spPr>
            <a:xfrm flipV="1">
              <a:off x="2407024" y="2610177"/>
              <a:ext cx="0" cy="5733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tt linje 40"/>
            <p:cNvCxnSpPr>
              <a:stCxn id="5" idx="0"/>
              <a:endCxn id="10" idx="2"/>
            </p:cNvCxnSpPr>
            <p:nvPr/>
          </p:nvCxnSpPr>
          <p:spPr>
            <a:xfrm flipV="1">
              <a:off x="8628530" y="2610177"/>
              <a:ext cx="0" cy="5733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tt linje 41"/>
            <p:cNvCxnSpPr>
              <a:stCxn id="11" idx="3"/>
              <a:endCxn id="10" idx="1"/>
            </p:cNvCxnSpPr>
            <p:nvPr/>
          </p:nvCxnSpPr>
          <p:spPr>
            <a:xfrm>
              <a:off x="6512860" y="2159701"/>
              <a:ext cx="120127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kstSylinder 47"/>
          <p:cNvSpPr txBox="1"/>
          <p:nvPr/>
        </p:nvSpPr>
        <p:spPr>
          <a:xfrm>
            <a:off x="5576646" y="6146495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Sender</a:t>
            </a:r>
            <a:endParaRPr lang="nb-NO" sz="2000" dirty="0"/>
          </a:p>
        </p:txBody>
      </p:sp>
      <p:cxnSp>
        <p:nvCxnSpPr>
          <p:cNvPr id="49" name="Rett linje 48"/>
          <p:cNvCxnSpPr>
            <a:stCxn id="9" idx="1"/>
            <a:endCxn id="51" idx="3"/>
          </p:cNvCxnSpPr>
          <p:nvPr/>
        </p:nvCxnSpPr>
        <p:spPr>
          <a:xfrm flipH="1">
            <a:off x="1473866" y="2240383"/>
            <a:ext cx="502852" cy="153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tt linje 49"/>
          <p:cNvCxnSpPr>
            <a:stCxn id="48" idx="0"/>
            <a:endCxn id="4" idx="2"/>
          </p:cNvCxnSpPr>
          <p:nvPr/>
        </p:nvCxnSpPr>
        <p:spPr>
          <a:xfrm flipV="1">
            <a:off x="6082554" y="5607421"/>
            <a:ext cx="0" cy="5390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Sylinder 50"/>
          <p:cNvSpPr txBox="1"/>
          <p:nvPr/>
        </p:nvSpPr>
        <p:spPr>
          <a:xfrm>
            <a:off x="293735" y="2055716"/>
            <a:ext cx="1180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Mottaker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98475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Regler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996021" y="2443612"/>
            <a:ext cx="93843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2000" dirty="0" smtClean="0"/>
              <a:t>Lag en oppskrift på hvordan komme gjennom systemet fra Sender til Mottaker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 smtClean="0"/>
              <a:t>Spilleren får et nytt sett med oppskrifter når han/hun kommer til en ny posisjon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 smtClean="0"/>
              <a:t>Oppskriften må ta høyde for at hvilken som helst veg kan være stengt</a:t>
            </a:r>
          </a:p>
          <a:p>
            <a:pPr marL="342900" indent="-342900">
              <a:buFont typeface="+mj-lt"/>
              <a:buAutoNum type="arabicPeriod"/>
            </a:pPr>
            <a:endParaRPr lang="nb-NO" sz="2000" dirty="0"/>
          </a:p>
          <a:p>
            <a:pPr marL="342900" indent="-342900">
              <a:buFont typeface="+mj-lt"/>
              <a:buAutoNum type="arabicPeriod"/>
            </a:pPr>
            <a:r>
              <a:rPr lang="nb-NO" sz="2000" dirty="0" smtClean="0"/>
              <a:t>Et annet lag skal komme fram til mottakeren ved å følge oppskriften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 smtClean="0"/>
              <a:t>Laget kan fjerne tre veger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75141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Skisse:</a:t>
            </a:r>
            <a:endParaRPr lang="nb-NO" dirty="0"/>
          </a:p>
        </p:txBody>
      </p:sp>
      <p:sp>
        <p:nvSpPr>
          <p:cNvPr id="4" name="Bildeforklaring formet som en sky 3"/>
          <p:cNvSpPr/>
          <p:nvPr/>
        </p:nvSpPr>
        <p:spPr>
          <a:xfrm>
            <a:off x="1072896" y="1385280"/>
            <a:ext cx="4206240" cy="2218944"/>
          </a:xfrm>
          <a:prstGeom prst="cloudCallout">
            <a:avLst>
              <a:gd name="adj1" fmla="val 43805"/>
              <a:gd name="adj2" fmla="val 42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Funksjon</a:t>
            </a:r>
          </a:p>
          <a:p>
            <a:pPr algn="ctr"/>
            <a:r>
              <a:rPr lang="nb-NO" sz="1800" dirty="0" smtClean="0"/>
              <a:t>Hva noe gjør eller hva det brukes til</a:t>
            </a:r>
            <a:endParaRPr lang="nb-NO" sz="1800" dirty="0"/>
          </a:p>
        </p:txBody>
      </p:sp>
      <p:sp>
        <p:nvSpPr>
          <p:cNvPr id="5" name="Bildeforklaring formet som en sky 4"/>
          <p:cNvSpPr/>
          <p:nvPr/>
        </p:nvSpPr>
        <p:spPr>
          <a:xfrm>
            <a:off x="6601968" y="1385280"/>
            <a:ext cx="4206240" cy="22189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Form</a:t>
            </a:r>
          </a:p>
          <a:p>
            <a:pPr algn="ctr"/>
            <a:r>
              <a:rPr lang="nb-NO" sz="1800" dirty="0" smtClean="0"/>
              <a:t>Hvordan det ser ut</a:t>
            </a:r>
            <a:endParaRPr lang="nb-NO" sz="1800" dirty="0"/>
          </a:p>
        </p:txBody>
      </p:sp>
      <p:sp>
        <p:nvSpPr>
          <p:cNvPr id="6" name="Bildeforklaring formet som en sky 5"/>
          <p:cNvSpPr/>
          <p:nvPr/>
        </p:nvSpPr>
        <p:spPr>
          <a:xfrm>
            <a:off x="838200" y="3822192"/>
            <a:ext cx="4206240" cy="2218944"/>
          </a:xfrm>
          <a:prstGeom prst="cloudCallout">
            <a:avLst>
              <a:gd name="adj1" fmla="val 60326"/>
              <a:gd name="adj2" fmla="val -479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Materialer</a:t>
            </a:r>
          </a:p>
          <a:p>
            <a:pPr algn="ctr"/>
            <a:r>
              <a:rPr lang="nb-NO" sz="1800" dirty="0" smtClean="0"/>
              <a:t>Hva noe er laget av</a:t>
            </a:r>
            <a:endParaRPr lang="nb-NO" sz="1800" dirty="0"/>
          </a:p>
        </p:txBody>
      </p:sp>
      <p:sp>
        <p:nvSpPr>
          <p:cNvPr id="7" name="Bildeforklaring formet som en sky 6"/>
          <p:cNvSpPr/>
          <p:nvPr/>
        </p:nvSpPr>
        <p:spPr>
          <a:xfrm>
            <a:off x="6894576" y="3822192"/>
            <a:ext cx="4206240" cy="2218944"/>
          </a:xfrm>
          <a:prstGeom prst="cloudCallout">
            <a:avLst>
              <a:gd name="adj1" fmla="val -52137"/>
              <a:gd name="adj2" fmla="val -14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Materialegenskaper</a:t>
            </a:r>
          </a:p>
          <a:p>
            <a:pPr algn="ctr"/>
            <a:r>
              <a:rPr lang="nb-NO" sz="1800" dirty="0" smtClean="0"/>
              <a:t>Viktige egenskaper til materialene som gjør at akkurat de er valgt</a:t>
            </a:r>
            <a:endParaRPr lang="nb-NO" sz="1800" dirty="0"/>
          </a:p>
        </p:txBody>
      </p:sp>
      <p:sp>
        <p:nvSpPr>
          <p:cNvPr id="8" name="Ellipse 7"/>
          <p:cNvSpPr/>
          <p:nvPr/>
        </p:nvSpPr>
        <p:spPr>
          <a:xfrm>
            <a:off x="4862286" y="3048000"/>
            <a:ext cx="2032290" cy="14949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 smtClean="0">
                <a:solidFill>
                  <a:schemeClr val="tx1"/>
                </a:solidFill>
              </a:rPr>
              <a:t>Ruter</a:t>
            </a:r>
            <a:endParaRPr lang="nb-NO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6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461" y="275038"/>
            <a:ext cx="7888764" cy="6145639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315" y="394652"/>
            <a:ext cx="512485" cy="15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2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Oppskrifter = algoritmiske tenking</a:t>
            </a:r>
            <a:endParaRPr lang="nb-NO" dirty="0"/>
          </a:p>
        </p:txBody>
      </p:sp>
      <p:sp>
        <p:nvSpPr>
          <p:cNvPr id="3" name="Avrundet rektangel 2"/>
          <p:cNvSpPr/>
          <p:nvPr/>
        </p:nvSpPr>
        <p:spPr>
          <a:xfrm>
            <a:off x="1120588" y="2380129"/>
            <a:ext cx="9950823" cy="176156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tx1"/>
                </a:solidFill>
              </a:rPr>
              <a:t>Kompetansemål i matematikk 4.trinn:</a:t>
            </a:r>
          </a:p>
          <a:p>
            <a:pPr algn="ctr"/>
            <a:r>
              <a:rPr lang="nb-NO" sz="2400" dirty="0" smtClean="0">
                <a:solidFill>
                  <a:schemeClr val="tx1"/>
                </a:solidFill>
              </a:rPr>
              <a:t>Eleven skal kunne lage </a:t>
            </a:r>
            <a:r>
              <a:rPr lang="nb-NO" sz="2400" dirty="0">
                <a:solidFill>
                  <a:schemeClr val="tx1"/>
                </a:solidFill>
              </a:rPr>
              <a:t>algoritmer og uttrykke dem ved bruk av variabler, vilkår og løkker</a:t>
            </a:r>
          </a:p>
        </p:txBody>
      </p:sp>
      <p:sp>
        <p:nvSpPr>
          <p:cNvPr id="4" name="Bildeforklaring formet som et avrundet rektangel 3"/>
          <p:cNvSpPr/>
          <p:nvPr/>
        </p:nvSpPr>
        <p:spPr>
          <a:xfrm>
            <a:off x="497541" y="5127156"/>
            <a:ext cx="6131859" cy="1331258"/>
          </a:xfrm>
          <a:prstGeom prst="wedgeRoundRectCallout">
            <a:avLst>
              <a:gd name="adj1" fmla="val -4605"/>
              <a:gd name="adj2" fmla="val -91035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dirty="0" smtClean="0">
                <a:solidFill>
                  <a:schemeClr val="tx1"/>
                </a:solidFill>
              </a:rPr>
              <a:t>Kunne vi ha lagt inn noen løkker her?</a:t>
            </a:r>
            <a:endParaRPr lang="nb-N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5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Kabler: vegene i nettet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60297" y="615370"/>
            <a:ext cx="1202379" cy="87279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0698" y="2032431"/>
            <a:ext cx="1732893" cy="1257887"/>
          </a:xfrm>
          <a:prstGeom prst="rect">
            <a:avLst/>
          </a:prstGeom>
        </p:spPr>
      </p:pic>
      <p:sp>
        <p:nvSpPr>
          <p:cNvPr id="6" name="Bildeforklaring formet som et avrundet rektangel 5"/>
          <p:cNvSpPr/>
          <p:nvPr/>
        </p:nvSpPr>
        <p:spPr>
          <a:xfrm>
            <a:off x="2988128" y="2363642"/>
            <a:ext cx="7494815" cy="767442"/>
          </a:xfrm>
          <a:prstGeom prst="wedgeRoundRectCallout">
            <a:avLst>
              <a:gd name="adj1" fmla="val -55691"/>
              <a:gd name="adj2" fmla="val 19947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>
                <a:solidFill>
                  <a:schemeClr val="tx1"/>
                </a:solidFill>
              </a:rPr>
              <a:t>Brukes til å overføre data over store områder. Knytter sammen de ulike delene i et kommunikasjonsnettverk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921963" y="3653646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Optisk fiber</a:t>
            </a:r>
            <a:endParaRPr lang="nb-NO" dirty="0"/>
          </a:p>
        </p:txBody>
      </p:sp>
      <p:sp>
        <p:nvSpPr>
          <p:cNvPr id="8" name="Bildeforklaring formet som et avrundet rektangel 7"/>
          <p:cNvSpPr/>
          <p:nvPr/>
        </p:nvSpPr>
        <p:spPr>
          <a:xfrm>
            <a:off x="6568531" y="4746693"/>
            <a:ext cx="4007223" cy="1425389"/>
          </a:xfrm>
          <a:prstGeom prst="wedgeRoundRectCallout">
            <a:avLst>
              <a:gd name="adj1" fmla="val -71360"/>
              <a:gd name="adj2" fmla="val -57783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 smtClean="0">
                <a:solidFill>
                  <a:schemeClr val="tx1"/>
                </a:solidFill>
              </a:rPr>
              <a:t>Gjør oppgave 3</a:t>
            </a:r>
            <a:endParaRPr lang="nb-NO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Kabler: vegene i nettet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60297" y="615370"/>
            <a:ext cx="1202379" cy="87279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838200" y="3581078"/>
            <a:ext cx="10349782" cy="29574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endParaRPr lang="nb-NO" dirty="0" smtClean="0"/>
          </a:p>
          <a:p>
            <a:pPr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Bruk filmen og </a:t>
            </a:r>
            <a:r>
              <a:rPr lang="nb-NO" dirty="0">
                <a:hlinkClick r:id="rId3"/>
              </a:rPr>
              <a:t>https://snl.no/optisk_fiber</a:t>
            </a:r>
            <a:r>
              <a:rPr lang="nb-NO" dirty="0"/>
              <a:t> </a:t>
            </a:r>
            <a:r>
              <a:rPr lang="nb-NO" dirty="0" smtClean="0"/>
              <a:t>og finn ut</a:t>
            </a:r>
          </a:p>
          <a:p>
            <a:pPr marL="285750" lvl="3" indent="-28575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nb-NO" dirty="0" smtClean="0"/>
              <a:t>Hvor ligger kablene?</a:t>
            </a:r>
          </a:p>
          <a:p>
            <a:pPr marL="285750" lvl="3" indent="-28575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nb-NO" dirty="0" smtClean="0"/>
              <a:t>Hva er de laget av?</a:t>
            </a:r>
          </a:p>
          <a:p>
            <a:pPr marL="285750" lvl="3" indent="-28575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nb-NO" dirty="0" smtClean="0"/>
              <a:t>Hvordan ser de ut?</a:t>
            </a:r>
          </a:p>
          <a:p>
            <a:pPr marL="285750" lvl="3" indent="-28575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nb-NO" dirty="0" smtClean="0"/>
              <a:t>Hvor fort kan signalene transporteres i en optisk fiber (km/s) ?</a:t>
            </a:r>
          </a:p>
          <a:p>
            <a:pPr marL="285750" lvl="3" indent="-28575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nb-NO" dirty="0" smtClean="0"/>
              <a:t>Hvor mye data kan overføres</a:t>
            </a:r>
          </a:p>
          <a:p>
            <a:pPr marL="285750" indent="-28575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nb-NO" dirty="0" smtClean="0"/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endParaRPr lang="nb-NO" sz="1100" dirty="0">
              <a:solidFill>
                <a:srgbClr val="202122"/>
              </a:solidFill>
            </a:endParaRPr>
          </a:p>
        </p:txBody>
      </p:sp>
      <p:sp>
        <p:nvSpPr>
          <p:cNvPr id="7" name="Google Shape;192;p16">
            <a:hlinkClick r:id="rId4"/>
          </p:cNvPr>
          <p:cNvSpPr/>
          <p:nvPr/>
        </p:nvSpPr>
        <p:spPr>
          <a:xfrm>
            <a:off x="838200" y="1395889"/>
            <a:ext cx="1491600" cy="158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5000" y="38342"/>
                </a:moveTo>
                <a:lnTo>
                  <a:pt x="15000" y="55115"/>
                </a:lnTo>
                <a:lnTo>
                  <a:pt x="21063" y="55115"/>
                </a:lnTo>
                <a:lnTo>
                  <a:pt x="22938" y="53200"/>
                </a:lnTo>
                <a:lnTo>
                  <a:pt x="24688" y="53200"/>
                </a:lnTo>
                <a:lnTo>
                  <a:pt x="24688" y="78802"/>
                </a:lnTo>
                <a:lnTo>
                  <a:pt x="85875" y="78802"/>
                </a:lnTo>
                <a:lnTo>
                  <a:pt x="85875" y="69974"/>
                </a:lnTo>
                <a:lnTo>
                  <a:pt x="95563" y="69974"/>
                </a:lnTo>
                <a:lnTo>
                  <a:pt x="100813" y="74831"/>
                </a:lnTo>
                <a:lnTo>
                  <a:pt x="105000" y="74831"/>
                </a:lnTo>
                <a:lnTo>
                  <a:pt x="105000" y="43639"/>
                </a:lnTo>
                <a:lnTo>
                  <a:pt x="100813" y="43639"/>
                </a:lnTo>
                <a:lnTo>
                  <a:pt x="97188" y="47021"/>
                </a:lnTo>
                <a:lnTo>
                  <a:pt x="85875" y="47021"/>
                </a:lnTo>
                <a:lnTo>
                  <a:pt x="85875" y="43639"/>
                </a:lnTo>
                <a:lnTo>
                  <a:pt x="82313" y="40107"/>
                </a:lnTo>
                <a:lnTo>
                  <a:pt x="22938" y="40107"/>
                </a:lnTo>
                <a:lnTo>
                  <a:pt x="21063" y="38342"/>
                </a:lnTo>
                <a:close/>
              </a:path>
              <a:path w="120000" h="120000" fill="darken" extrusionOk="0">
                <a:moveTo>
                  <a:pt x="15000" y="38342"/>
                </a:moveTo>
                <a:lnTo>
                  <a:pt x="15000" y="55115"/>
                </a:lnTo>
                <a:lnTo>
                  <a:pt x="21063" y="55115"/>
                </a:lnTo>
                <a:lnTo>
                  <a:pt x="22938" y="53200"/>
                </a:lnTo>
                <a:lnTo>
                  <a:pt x="24688" y="53200"/>
                </a:lnTo>
                <a:lnTo>
                  <a:pt x="24688" y="78802"/>
                </a:lnTo>
                <a:lnTo>
                  <a:pt x="85875" y="78802"/>
                </a:lnTo>
                <a:lnTo>
                  <a:pt x="85875" y="69974"/>
                </a:lnTo>
                <a:lnTo>
                  <a:pt x="95563" y="69974"/>
                </a:lnTo>
                <a:lnTo>
                  <a:pt x="100813" y="74831"/>
                </a:lnTo>
                <a:lnTo>
                  <a:pt x="105000" y="74831"/>
                </a:lnTo>
                <a:lnTo>
                  <a:pt x="105000" y="43639"/>
                </a:lnTo>
                <a:lnTo>
                  <a:pt x="100813" y="43639"/>
                </a:lnTo>
                <a:lnTo>
                  <a:pt x="97188" y="47021"/>
                </a:lnTo>
                <a:lnTo>
                  <a:pt x="85875" y="47021"/>
                </a:lnTo>
                <a:lnTo>
                  <a:pt x="85875" y="43639"/>
                </a:lnTo>
                <a:lnTo>
                  <a:pt x="82313" y="40107"/>
                </a:lnTo>
                <a:lnTo>
                  <a:pt x="22938" y="40107"/>
                </a:lnTo>
                <a:lnTo>
                  <a:pt x="21063" y="38342"/>
                </a:lnTo>
                <a:close/>
              </a:path>
              <a:path w="120000" h="120000" fill="none" extrusionOk="0">
                <a:moveTo>
                  <a:pt x="15000" y="38342"/>
                </a:moveTo>
                <a:lnTo>
                  <a:pt x="21063" y="38342"/>
                </a:lnTo>
                <a:lnTo>
                  <a:pt x="22938" y="40107"/>
                </a:lnTo>
                <a:lnTo>
                  <a:pt x="82313" y="40107"/>
                </a:lnTo>
                <a:lnTo>
                  <a:pt x="85875" y="43639"/>
                </a:lnTo>
                <a:lnTo>
                  <a:pt x="85875" y="47021"/>
                </a:lnTo>
                <a:lnTo>
                  <a:pt x="97188" y="47021"/>
                </a:lnTo>
                <a:lnTo>
                  <a:pt x="100813" y="43639"/>
                </a:lnTo>
                <a:lnTo>
                  <a:pt x="105000" y="43639"/>
                </a:lnTo>
                <a:lnTo>
                  <a:pt x="105000" y="74831"/>
                </a:lnTo>
                <a:lnTo>
                  <a:pt x="100813" y="74831"/>
                </a:lnTo>
                <a:lnTo>
                  <a:pt x="95563" y="69974"/>
                </a:lnTo>
                <a:lnTo>
                  <a:pt x="85875" y="69974"/>
                </a:lnTo>
                <a:lnTo>
                  <a:pt x="85875" y="78802"/>
                </a:lnTo>
                <a:lnTo>
                  <a:pt x="24688" y="78802"/>
                </a:lnTo>
                <a:lnTo>
                  <a:pt x="24688" y="53200"/>
                </a:lnTo>
                <a:lnTo>
                  <a:pt x="22938" y="53200"/>
                </a:lnTo>
                <a:lnTo>
                  <a:pt x="21063" y="55115"/>
                </a:lnTo>
                <a:lnTo>
                  <a:pt x="15000" y="55115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68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Skisse:</a:t>
            </a:r>
            <a:endParaRPr lang="nb-NO" dirty="0"/>
          </a:p>
        </p:txBody>
      </p:sp>
      <p:sp>
        <p:nvSpPr>
          <p:cNvPr id="4" name="Bildeforklaring formet som en sky 3"/>
          <p:cNvSpPr/>
          <p:nvPr/>
        </p:nvSpPr>
        <p:spPr>
          <a:xfrm>
            <a:off x="1072896" y="1385280"/>
            <a:ext cx="4206240" cy="2218944"/>
          </a:xfrm>
          <a:prstGeom prst="cloudCallout">
            <a:avLst>
              <a:gd name="adj1" fmla="val 43805"/>
              <a:gd name="adj2" fmla="val 42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Funksjon</a:t>
            </a:r>
          </a:p>
          <a:p>
            <a:pPr algn="ctr"/>
            <a:r>
              <a:rPr lang="nb-NO" sz="1800" dirty="0" smtClean="0"/>
              <a:t>Hva noe gjør eller hva det brukes til</a:t>
            </a:r>
            <a:endParaRPr lang="nb-NO" sz="1800" dirty="0"/>
          </a:p>
        </p:txBody>
      </p:sp>
      <p:sp>
        <p:nvSpPr>
          <p:cNvPr id="5" name="Bildeforklaring formet som en sky 4"/>
          <p:cNvSpPr/>
          <p:nvPr/>
        </p:nvSpPr>
        <p:spPr>
          <a:xfrm>
            <a:off x="6601968" y="1385280"/>
            <a:ext cx="4206240" cy="22189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Form</a:t>
            </a:r>
          </a:p>
          <a:p>
            <a:pPr algn="ctr"/>
            <a:r>
              <a:rPr lang="nb-NO" sz="1800" dirty="0" smtClean="0"/>
              <a:t>Hvordan det ser ut</a:t>
            </a:r>
            <a:endParaRPr lang="nb-NO" sz="1800" dirty="0"/>
          </a:p>
        </p:txBody>
      </p:sp>
      <p:sp>
        <p:nvSpPr>
          <p:cNvPr id="6" name="Bildeforklaring formet som en sky 5"/>
          <p:cNvSpPr/>
          <p:nvPr/>
        </p:nvSpPr>
        <p:spPr>
          <a:xfrm>
            <a:off x="838200" y="3822192"/>
            <a:ext cx="4206240" cy="2218944"/>
          </a:xfrm>
          <a:prstGeom prst="cloudCallout">
            <a:avLst>
              <a:gd name="adj1" fmla="val 60326"/>
              <a:gd name="adj2" fmla="val -479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Materialer</a:t>
            </a:r>
          </a:p>
          <a:p>
            <a:pPr algn="ctr"/>
            <a:r>
              <a:rPr lang="nb-NO" sz="1800" dirty="0" smtClean="0"/>
              <a:t>Hva noe er laget av</a:t>
            </a:r>
            <a:endParaRPr lang="nb-NO" sz="1800" dirty="0"/>
          </a:p>
        </p:txBody>
      </p:sp>
      <p:sp>
        <p:nvSpPr>
          <p:cNvPr id="7" name="Bildeforklaring formet som en sky 6"/>
          <p:cNvSpPr/>
          <p:nvPr/>
        </p:nvSpPr>
        <p:spPr>
          <a:xfrm>
            <a:off x="6894576" y="3822192"/>
            <a:ext cx="4206240" cy="2218944"/>
          </a:xfrm>
          <a:prstGeom prst="cloudCallout">
            <a:avLst>
              <a:gd name="adj1" fmla="val -52137"/>
              <a:gd name="adj2" fmla="val -14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Materialegenskaper</a:t>
            </a:r>
          </a:p>
          <a:p>
            <a:pPr algn="ctr"/>
            <a:r>
              <a:rPr lang="nb-NO" sz="1800" dirty="0" smtClean="0"/>
              <a:t>Viktige egenskaper til materialene som gjør at akkurat de er valgt</a:t>
            </a:r>
            <a:endParaRPr lang="nb-NO" sz="1800" dirty="0"/>
          </a:p>
        </p:txBody>
      </p:sp>
      <p:sp>
        <p:nvSpPr>
          <p:cNvPr id="8" name="Ellipse 7"/>
          <p:cNvSpPr/>
          <p:nvPr/>
        </p:nvSpPr>
        <p:spPr>
          <a:xfrm>
            <a:off x="4862286" y="3048000"/>
            <a:ext cx="2032290" cy="14949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 smtClean="0">
                <a:solidFill>
                  <a:schemeClr val="tx1"/>
                </a:solidFill>
              </a:rPr>
              <a:t>Kabler</a:t>
            </a:r>
            <a:endParaRPr lang="nb-NO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Optisk fiber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5456"/>
            <a:ext cx="5480957" cy="3040200"/>
          </a:xfrm>
          <a:prstGeom prst="rect">
            <a:avLst/>
          </a:prstGeom>
        </p:spPr>
      </p:pic>
      <p:sp>
        <p:nvSpPr>
          <p:cNvPr id="4" name="Bildeforklaring formet som et avrundet rektangel 3"/>
          <p:cNvSpPr/>
          <p:nvPr/>
        </p:nvSpPr>
        <p:spPr>
          <a:xfrm>
            <a:off x="6694190" y="823041"/>
            <a:ext cx="3331028" cy="733832"/>
          </a:xfrm>
          <a:prstGeom prst="wedgeRoundRectCallout">
            <a:avLst>
              <a:gd name="adj1" fmla="val -66271"/>
              <a:gd name="adj2" fmla="val 36305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dirty="0" smtClean="0">
                <a:solidFill>
                  <a:schemeClr val="tx1"/>
                </a:solidFill>
              </a:rPr>
              <a:t>Lysbrytning</a:t>
            </a:r>
            <a:endParaRPr lang="nb-NO" sz="1800" dirty="0">
              <a:solidFill>
                <a:schemeClr val="tx1"/>
              </a:solidFill>
            </a:endParaRPr>
          </a:p>
        </p:txBody>
      </p:sp>
      <p:sp>
        <p:nvSpPr>
          <p:cNvPr id="5" name="Bildeforklaring formet som et avrundet rektangel 4"/>
          <p:cNvSpPr/>
          <p:nvPr/>
        </p:nvSpPr>
        <p:spPr>
          <a:xfrm>
            <a:off x="6694190" y="2878395"/>
            <a:ext cx="5012059" cy="984114"/>
          </a:xfrm>
          <a:prstGeom prst="wedgeRoundRectCallout">
            <a:avLst>
              <a:gd name="adj1" fmla="val -60049"/>
              <a:gd name="adj2" fmla="val -8553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dirty="0" smtClean="0">
                <a:solidFill>
                  <a:schemeClr val="tx1"/>
                </a:solidFill>
              </a:rPr>
              <a:t>Kan øke overføringshastighet ved å sende lys med ulik bølgelengde</a:t>
            </a:r>
            <a:endParaRPr lang="nb-NO" sz="1800" dirty="0">
              <a:solidFill>
                <a:schemeClr val="tx1"/>
              </a:solidFill>
            </a:endParaRPr>
          </a:p>
        </p:txBody>
      </p:sp>
      <p:sp>
        <p:nvSpPr>
          <p:cNvPr id="6" name="Bildeforklaring formet som et avrundet rektangel 5"/>
          <p:cNvSpPr/>
          <p:nvPr/>
        </p:nvSpPr>
        <p:spPr>
          <a:xfrm>
            <a:off x="7501557" y="1850718"/>
            <a:ext cx="3989614" cy="733832"/>
          </a:xfrm>
          <a:prstGeom prst="wedgeRoundRectCallout">
            <a:avLst>
              <a:gd name="adj1" fmla="val -60049"/>
              <a:gd name="adj2" fmla="val -8553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dirty="0" smtClean="0">
                <a:solidFill>
                  <a:schemeClr val="tx1"/>
                </a:solidFill>
              </a:rPr>
              <a:t>Hver fiber har tverrsnitt omtrent som et hårstrå</a:t>
            </a:r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091433"/>
            <a:ext cx="4108386" cy="1169309"/>
          </a:xfrm>
          <a:prstGeom prst="rect">
            <a:avLst/>
          </a:prstGeom>
        </p:spPr>
      </p:pic>
      <p:sp>
        <p:nvSpPr>
          <p:cNvPr id="8" name="Bildeforklaring formet som et avrundet rektangel 7"/>
          <p:cNvSpPr/>
          <p:nvPr/>
        </p:nvSpPr>
        <p:spPr>
          <a:xfrm>
            <a:off x="6019404" y="5342841"/>
            <a:ext cx="3989614" cy="965918"/>
          </a:xfrm>
          <a:prstGeom prst="wedgeRoundRectCallout">
            <a:avLst>
              <a:gd name="adj1" fmla="val -54234"/>
              <a:gd name="adj2" fmla="val -106045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 smtClean="0">
                <a:solidFill>
                  <a:schemeClr val="tx1"/>
                </a:solidFill>
              </a:rPr>
              <a:t>Fiber til heimen!</a:t>
            </a:r>
            <a:endParaRPr lang="nb-NO" sz="2800" dirty="0">
              <a:solidFill>
                <a:schemeClr val="tx1"/>
              </a:solidFill>
            </a:endParaRPr>
          </a:p>
        </p:txBody>
      </p:sp>
      <p:sp>
        <p:nvSpPr>
          <p:cNvPr id="9" name="Bildeforklaring formet som et avrundet rektangel 8"/>
          <p:cNvSpPr/>
          <p:nvPr/>
        </p:nvSpPr>
        <p:spPr>
          <a:xfrm>
            <a:off x="6828302" y="4267414"/>
            <a:ext cx="5012059" cy="670521"/>
          </a:xfrm>
          <a:prstGeom prst="wedgeRoundRectCallout">
            <a:avLst>
              <a:gd name="adj1" fmla="val -60049"/>
              <a:gd name="adj2" fmla="val -8553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dirty="0" smtClean="0">
                <a:solidFill>
                  <a:schemeClr val="tx1"/>
                </a:solidFill>
              </a:rPr>
              <a:t>Kalles også samfunnets nervetråder</a:t>
            </a:r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160297" y="615370"/>
            <a:ext cx="1202379" cy="872793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7883" y="244916"/>
            <a:ext cx="512485" cy="15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4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Teknologi og programmering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838200" y="2036064"/>
            <a:ext cx="98201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2800" dirty="0" smtClean="0"/>
              <a:t> Fire samlinger fra 29.september til 15. mars</a:t>
            </a:r>
          </a:p>
          <a:p>
            <a:endParaRPr lang="nb-NO" sz="2800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nb-NO" sz="2800" dirty="0" smtClean="0"/>
              <a:t>Utgangspunkt i undervisningopplegget Internett fanger på Skaperskolen.no</a:t>
            </a:r>
          </a:p>
          <a:p>
            <a:endParaRPr lang="nb-NO" sz="2800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nb-NO" sz="2800" dirty="0" smtClean="0"/>
              <a:t>Faglig og didaktisk innhold</a:t>
            </a:r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4429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846153"/>
              </p:ext>
            </p:extLst>
          </p:nvPr>
        </p:nvGraphicFramePr>
        <p:xfrm>
          <a:off x="838200" y="1527195"/>
          <a:ext cx="10602091" cy="4790440"/>
        </p:xfrm>
        <a:graphic>
          <a:graphicData uri="http://schemas.openxmlformats.org/drawingml/2006/table">
            <a:tbl>
              <a:tblPr firstRow="1" bandRow="1">
                <a:tableStyleId>{6E5C9611-0839-4195-A766-16246CBAFDDB}</a:tableStyleId>
              </a:tblPr>
              <a:tblGrid>
                <a:gridCol w="1753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7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Symbol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Navn</a:t>
                      </a:r>
                      <a:r>
                        <a:rPr lang="nb-NO" baseline="0" dirty="0" smtClean="0"/>
                        <a:t>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Funksjon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Trådløs</a:t>
                      </a:r>
                      <a:r>
                        <a:rPr lang="nb-NO" baseline="0" dirty="0" smtClean="0"/>
                        <a:t> </a:t>
                      </a:r>
                      <a:r>
                        <a:rPr lang="nb-NO" baseline="0" dirty="0" err="1" smtClean="0"/>
                        <a:t>wifi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Lokal trådløs forbindelse til internett</a:t>
                      </a:r>
                      <a:r>
                        <a:rPr lang="nb-NO" baseline="0" dirty="0" smtClean="0"/>
                        <a:t> via en </a:t>
                      </a:r>
                      <a:r>
                        <a:rPr lang="nb-NO" baseline="0" dirty="0" err="1" smtClean="0"/>
                        <a:t>hjemmeruter</a:t>
                      </a:r>
                      <a:r>
                        <a:rPr lang="nb-NO" baseline="0" dirty="0" smtClean="0"/>
                        <a:t>. </a:t>
                      </a:r>
                    </a:p>
                    <a:p>
                      <a:r>
                        <a:rPr lang="nb-NO" baseline="0" dirty="0" smtClean="0"/>
                        <a:t>Pris og båndbredde varierer. Vanligvis fast pris og fri bruk av dataoverføring.</a:t>
                      </a:r>
                    </a:p>
                    <a:p>
                      <a:r>
                        <a:rPr lang="nb-NO" baseline="0" dirty="0" smtClean="0"/>
                        <a:t>Oftest dekning innendørs, men kan også brukes utendørs.</a:t>
                      </a:r>
                    </a:p>
                    <a:p>
                      <a:r>
                        <a:rPr lang="nb-NO" baseline="0" dirty="0" smtClean="0"/>
                        <a:t>Les mer: </a:t>
                      </a:r>
                    </a:p>
                    <a:p>
                      <a:r>
                        <a:rPr lang="nb-NO" baseline="0" dirty="0" smtClean="0">
                          <a:hlinkClick r:id="rId2"/>
                        </a:rPr>
                        <a:t>https://www.kjell.com/no/kunnskap/hvordan-virker-det/nettverk/profesjonelle-wifi-losninger/perfekt-wifi-dekning-utendors</a:t>
                      </a:r>
                      <a:r>
                        <a:rPr lang="nb-NO" baseline="0" dirty="0" smtClean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Basestasjon for</a:t>
                      </a:r>
                      <a:r>
                        <a:rPr lang="nb-NO" baseline="0" dirty="0" smtClean="0"/>
                        <a:t> 3G/4G/5G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Tilknytningspunkt til internett</a:t>
                      </a:r>
                      <a:r>
                        <a:rPr lang="nb-NO" baseline="0" dirty="0" smtClean="0"/>
                        <a:t>. Gir dekning både innendørs og utendørs. Maksimal rekkevidde er </a:t>
                      </a:r>
                      <a:r>
                        <a:rPr lang="nb-NO" baseline="0" dirty="0" err="1" smtClean="0"/>
                        <a:t>ca</a:t>
                      </a:r>
                      <a:r>
                        <a:rPr lang="nb-NO" baseline="0" dirty="0" smtClean="0"/>
                        <a:t> 30 km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Bluetooth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Brukes</a:t>
                      </a:r>
                      <a:r>
                        <a:rPr lang="nb-NO" baseline="0" dirty="0" smtClean="0"/>
                        <a:t> til trådløs overføring av data. Rekkevidde er 10-20 m. </a:t>
                      </a:r>
                    </a:p>
                    <a:p>
                      <a:r>
                        <a:rPr lang="nb-NO" baseline="0" dirty="0" smtClean="0"/>
                        <a:t>Brukes for eksempel mellom mobiltelefon og høretelefoner. </a:t>
                      </a:r>
                    </a:p>
                    <a:p>
                      <a:r>
                        <a:rPr lang="nb-NO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Navnet Bluetooth er etter den danske kongen Harald Blåtann.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NFC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NFC</a:t>
                      </a:r>
                      <a:r>
                        <a:rPr lang="nb-NO" baseline="0" dirty="0" smtClean="0"/>
                        <a:t> står for </a:t>
                      </a:r>
                      <a:r>
                        <a:rPr lang="nb-NO" baseline="0" dirty="0" err="1" smtClean="0"/>
                        <a:t>Near</a:t>
                      </a:r>
                      <a:r>
                        <a:rPr lang="nb-NO" baseline="0" dirty="0" smtClean="0"/>
                        <a:t> Field </a:t>
                      </a:r>
                      <a:r>
                        <a:rPr lang="nb-NO" baseline="0" dirty="0" err="1" smtClean="0"/>
                        <a:t>Communication</a:t>
                      </a:r>
                      <a:r>
                        <a:rPr lang="nb-NO" baseline="0" dirty="0" smtClean="0"/>
                        <a:t>. Har rekkevidde opp til 20 cm. Brukes til for </a:t>
                      </a:r>
                      <a:r>
                        <a:rPr lang="nb-NO" baseline="0" dirty="0" err="1" smtClean="0"/>
                        <a:t>eksmpel</a:t>
                      </a:r>
                      <a:r>
                        <a:rPr lang="nb-NO" baseline="0" dirty="0" smtClean="0"/>
                        <a:t> til å «</a:t>
                      </a:r>
                      <a:r>
                        <a:rPr lang="nb-NO" baseline="0" dirty="0" err="1" smtClean="0"/>
                        <a:t>tæppe</a:t>
                      </a:r>
                      <a:r>
                        <a:rPr lang="nb-NO" baseline="0" dirty="0" smtClean="0"/>
                        <a:t>»</a:t>
                      </a:r>
                    </a:p>
                    <a:p>
                      <a:endParaRPr lang="nb-NO" baseline="0" dirty="0" smtClean="0"/>
                    </a:p>
                    <a:p>
                      <a:r>
                        <a:rPr lang="nb-NO" baseline="0" dirty="0" smtClean="0"/>
                        <a:t>Les mer: </a:t>
                      </a:r>
                      <a:r>
                        <a:rPr lang="nb-NO" baseline="0" dirty="0" smtClean="0">
                          <a:hlinkClick r:id="rId3"/>
                        </a:rPr>
                        <a:t>https://www.tu.no/artikler/dette-trenger-du-a-vite-om-nfc/227952</a:t>
                      </a:r>
                      <a:r>
                        <a:rPr lang="nb-NO" baseline="0" dirty="0" smtClean="0"/>
                        <a:t> 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Trådløse signaler: 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037" y="643600"/>
            <a:ext cx="1001493" cy="72077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5"/>
          <a:srcRect b="18077"/>
          <a:stretch/>
        </p:blipFill>
        <p:spPr>
          <a:xfrm>
            <a:off x="1382990" y="2362352"/>
            <a:ext cx="589000" cy="53955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/>
          <a:srcRect r="40891"/>
          <a:stretch/>
        </p:blipFill>
        <p:spPr>
          <a:xfrm>
            <a:off x="1235596" y="3440464"/>
            <a:ext cx="483391" cy="593193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8987" y="3645243"/>
            <a:ext cx="409934" cy="358692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526" y="4387618"/>
            <a:ext cx="448464" cy="632334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224" y="5317738"/>
            <a:ext cx="635423" cy="794279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9507" y="5361776"/>
            <a:ext cx="698244" cy="75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7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6" name="Group 86015"/>
          <p:cNvGrpSpPr/>
          <p:nvPr/>
        </p:nvGrpSpPr>
        <p:grpSpPr>
          <a:xfrm>
            <a:off x="1961908" y="1124744"/>
            <a:ext cx="6927652" cy="4032448"/>
            <a:chOff x="437908" y="1124744"/>
            <a:chExt cx="6927652" cy="4032448"/>
          </a:xfrm>
        </p:grpSpPr>
        <p:pic>
          <p:nvPicPr>
            <p:cNvPr id="9" name="Picture 20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53953" y="2753255"/>
              <a:ext cx="1411607" cy="94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20"/>
            <p:cNvSpPr/>
            <p:nvPr/>
          </p:nvSpPr>
          <p:spPr bwMode="auto">
            <a:xfrm>
              <a:off x="437908" y="1124744"/>
              <a:ext cx="6904385" cy="4032448"/>
            </a:xfrm>
            <a:prstGeom prst="ellipse">
              <a:avLst/>
            </a:prstGeom>
            <a:noFill/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nb-NO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6331434" y="2161333"/>
              <a:ext cx="46358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b-NO" altLang="nb-NO" sz="1400">
                  <a:latin typeface="+mj-lt"/>
                </a:rPr>
                <a:t>Ute</a:t>
              </a:r>
              <a:endParaRPr lang="en-GB" altLang="nb-NO" sz="1400">
                <a:latin typeface="+mj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84150" y="175450"/>
            <a:ext cx="4996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>
                <a:latin typeface="+mj-lt"/>
              </a:rPr>
              <a:t>Fire kategorier trådløs kommunikasjon:</a:t>
            </a:r>
          </a:p>
        </p:txBody>
      </p:sp>
      <p:grpSp>
        <p:nvGrpSpPr>
          <p:cNvPr id="86017" name="Group 86016"/>
          <p:cNvGrpSpPr/>
          <p:nvPr/>
        </p:nvGrpSpPr>
        <p:grpSpPr>
          <a:xfrm>
            <a:off x="1938990" y="548680"/>
            <a:ext cx="8621507" cy="5192960"/>
            <a:chOff x="414989" y="548680"/>
            <a:chExt cx="8621507" cy="5192960"/>
          </a:xfrm>
        </p:grpSpPr>
        <p:pic>
          <p:nvPicPr>
            <p:cNvPr id="86020" name="Picture 4" descr="Image result for satelitt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5793" y="2294411"/>
              <a:ext cx="1277634" cy="1543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/>
            <p:cNvSpPr/>
            <p:nvPr/>
          </p:nvSpPr>
          <p:spPr bwMode="auto">
            <a:xfrm>
              <a:off x="414989" y="548680"/>
              <a:ext cx="8621507" cy="5192960"/>
            </a:xfrm>
            <a:prstGeom prst="ellipse">
              <a:avLst/>
            </a:prstGeom>
            <a:noFill/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nb-NO" sz="240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38989" y="2103450"/>
            <a:ext cx="4032448" cy="2088232"/>
            <a:chOff x="414989" y="2103450"/>
            <a:chExt cx="4032448" cy="2088232"/>
          </a:xfrm>
        </p:grpSpPr>
        <p:pic>
          <p:nvPicPr>
            <p:cNvPr id="5" name="Picture 30" descr="http://t1.gstatic.com/images?q=tbn:ANd9GcQtrrewDJgXnmBhrNuryIshXyFQ4s7LUpWKSjcnm3PPTmoqjHNjVK7FrOpRaQ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293" y="2557202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9" descr="Se bildet i full størrelse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029" y="2749359"/>
              <a:ext cx="42068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73"/>
            <p:cNvGrpSpPr>
              <a:grpSpLocks/>
            </p:cNvGrpSpPr>
            <p:nvPr/>
          </p:nvGrpSpPr>
          <p:grpSpPr bwMode="auto">
            <a:xfrm rot="11929974" flipH="1" flipV="1">
              <a:off x="1240183" y="2900245"/>
              <a:ext cx="229708" cy="294348"/>
              <a:chOff x="432" y="624"/>
              <a:chExt cx="672" cy="624"/>
            </a:xfrm>
          </p:grpSpPr>
          <p:sp>
            <p:nvSpPr>
              <p:cNvPr id="13" name="Arc 74"/>
              <p:cNvSpPr>
                <a:spLocks/>
              </p:cNvSpPr>
              <p:nvPr/>
            </p:nvSpPr>
            <p:spPr bwMode="auto">
              <a:xfrm>
                <a:off x="480" y="1008"/>
                <a:ext cx="192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b-NO">
                  <a:latin typeface="+mj-lt"/>
                </a:endParaRPr>
              </a:p>
            </p:txBody>
          </p:sp>
          <p:sp>
            <p:nvSpPr>
              <p:cNvPr id="14" name="Arc 75"/>
              <p:cNvSpPr>
                <a:spLocks/>
              </p:cNvSpPr>
              <p:nvPr/>
            </p:nvSpPr>
            <p:spPr bwMode="auto">
              <a:xfrm>
                <a:off x="480" y="816"/>
                <a:ext cx="384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b-NO">
                  <a:latin typeface="+mj-lt"/>
                </a:endParaRPr>
              </a:p>
            </p:txBody>
          </p:sp>
          <p:sp>
            <p:nvSpPr>
              <p:cNvPr id="15" name="Arc 76"/>
              <p:cNvSpPr>
                <a:spLocks/>
              </p:cNvSpPr>
              <p:nvPr/>
            </p:nvSpPr>
            <p:spPr bwMode="auto">
              <a:xfrm>
                <a:off x="432" y="624"/>
                <a:ext cx="672" cy="624"/>
              </a:xfrm>
              <a:custGeom>
                <a:avLst/>
                <a:gdLst>
                  <a:gd name="T0" fmla="*/ 0 w 21600"/>
                  <a:gd name="T1" fmla="*/ 0 h 22606"/>
                  <a:gd name="T2" fmla="*/ 0 w 21600"/>
                  <a:gd name="T3" fmla="*/ 0 h 22606"/>
                  <a:gd name="T4" fmla="*/ 0 w 21600"/>
                  <a:gd name="T5" fmla="*/ 0 h 2260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606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935"/>
                      <a:pt x="21592" y="22270"/>
                      <a:pt x="21576" y="22605"/>
                    </a:cubicBezTo>
                  </a:path>
                  <a:path w="21600" h="22606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935"/>
                      <a:pt x="21592" y="22270"/>
                      <a:pt x="21576" y="22605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b-NO">
                  <a:latin typeface="+mj-lt"/>
                </a:endParaRPr>
              </a:p>
            </p:txBody>
          </p:sp>
        </p:grpSp>
        <p:grpSp>
          <p:nvGrpSpPr>
            <p:cNvPr id="16" name="Group 73"/>
            <p:cNvGrpSpPr>
              <a:grpSpLocks/>
            </p:cNvGrpSpPr>
            <p:nvPr/>
          </p:nvGrpSpPr>
          <p:grpSpPr bwMode="auto">
            <a:xfrm rot="5151437" flipH="1" flipV="1">
              <a:off x="2857200" y="2858518"/>
              <a:ext cx="252908" cy="291588"/>
              <a:chOff x="432" y="624"/>
              <a:chExt cx="672" cy="624"/>
            </a:xfrm>
            <a:noFill/>
          </p:grpSpPr>
          <p:sp>
            <p:nvSpPr>
              <p:cNvPr id="17" name="Arc 74"/>
              <p:cNvSpPr>
                <a:spLocks/>
              </p:cNvSpPr>
              <p:nvPr/>
            </p:nvSpPr>
            <p:spPr bwMode="auto">
              <a:xfrm>
                <a:off x="480" y="1008"/>
                <a:ext cx="192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b-NO">
                  <a:latin typeface="+mj-lt"/>
                </a:endParaRPr>
              </a:p>
            </p:txBody>
          </p:sp>
          <p:sp>
            <p:nvSpPr>
              <p:cNvPr id="18" name="Arc 75"/>
              <p:cNvSpPr>
                <a:spLocks/>
              </p:cNvSpPr>
              <p:nvPr/>
            </p:nvSpPr>
            <p:spPr bwMode="auto">
              <a:xfrm>
                <a:off x="480" y="816"/>
                <a:ext cx="384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b-NO">
                  <a:latin typeface="+mj-lt"/>
                </a:endParaRPr>
              </a:p>
            </p:txBody>
          </p:sp>
          <p:sp>
            <p:nvSpPr>
              <p:cNvPr id="19" name="Arc 76"/>
              <p:cNvSpPr>
                <a:spLocks/>
              </p:cNvSpPr>
              <p:nvPr/>
            </p:nvSpPr>
            <p:spPr bwMode="auto">
              <a:xfrm>
                <a:off x="432" y="624"/>
                <a:ext cx="672" cy="624"/>
              </a:xfrm>
              <a:custGeom>
                <a:avLst/>
                <a:gdLst>
                  <a:gd name="T0" fmla="*/ 0 w 21600"/>
                  <a:gd name="T1" fmla="*/ 0 h 22606"/>
                  <a:gd name="T2" fmla="*/ 0 w 21600"/>
                  <a:gd name="T3" fmla="*/ 0 h 22606"/>
                  <a:gd name="T4" fmla="*/ 0 w 21600"/>
                  <a:gd name="T5" fmla="*/ 0 h 2260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606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935"/>
                      <a:pt x="21592" y="22270"/>
                      <a:pt x="21576" y="22605"/>
                    </a:cubicBezTo>
                  </a:path>
                  <a:path w="21600" h="22606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935"/>
                      <a:pt x="21592" y="22270"/>
                      <a:pt x="21576" y="22605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b-NO">
                  <a:latin typeface="+mj-lt"/>
                </a:endParaRPr>
              </a:p>
            </p:txBody>
          </p:sp>
        </p:grpSp>
        <p:sp>
          <p:nvSpPr>
            <p:cNvPr id="7" name="Oval 6"/>
            <p:cNvSpPr/>
            <p:nvPr/>
          </p:nvSpPr>
          <p:spPr bwMode="auto">
            <a:xfrm>
              <a:off x="414989" y="2103450"/>
              <a:ext cx="4032448" cy="2088232"/>
            </a:xfrm>
            <a:prstGeom prst="ellipse">
              <a:avLst/>
            </a:prstGeom>
            <a:noFill/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nb-NO" sz="240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38990" y="1603892"/>
            <a:ext cx="5303209" cy="3150972"/>
            <a:chOff x="414989" y="1603892"/>
            <a:chExt cx="5303209" cy="3150972"/>
          </a:xfrm>
        </p:grpSpPr>
        <p:pic>
          <p:nvPicPr>
            <p:cNvPr id="86018" name="Picture 2" descr="Image result for trådløs ruter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662" y="2866292"/>
              <a:ext cx="764423" cy="705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 bwMode="auto">
            <a:xfrm>
              <a:off x="414989" y="1603892"/>
              <a:ext cx="5303209" cy="3150972"/>
            </a:xfrm>
            <a:prstGeom prst="ellipse">
              <a:avLst/>
            </a:prstGeom>
            <a:noFill/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nb-NO" sz="24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0" name="Oval Callout 19"/>
          <p:cNvSpPr/>
          <p:nvPr/>
        </p:nvSpPr>
        <p:spPr bwMode="auto">
          <a:xfrm>
            <a:off x="1524001" y="4551722"/>
            <a:ext cx="3608493" cy="1872208"/>
          </a:xfrm>
          <a:prstGeom prst="wedgeEllipseCallout">
            <a:avLst>
              <a:gd name="adj1" fmla="val 8639"/>
              <a:gd name="adj2" fmla="val -128616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b="1" dirty="0">
                <a:solidFill>
                  <a:schemeClr val="tx1"/>
                </a:solidFill>
                <a:latin typeface="+mj-lt"/>
              </a:rPr>
              <a:t>Direkte kommunikasjon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dirty="0">
                <a:latin typeface="+mj-lt"/>
              </a:rPr>
              <a:t>Rekkevidde: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dirty="0">
                <a:solidFill>
                  <a:schemeClr val="tx1"/>
                </a:solidFill>
                <a:latin typeface="+mj-lt"/>
              </a:rPr>
              <a:t>  Bluetooth: ca. 100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dirty="0">
                <a:latin typeface="+mj-lt"/>
              </a:rPr>
              <a:t>  NFC: ca. 20 cm</a:t>
            </a:r>
            <a:endParaRPr lang="nb-NO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Oval Callout 23"/>
          <p:cNvSpPr/>
          <p:nvPr/>
        </p:nvSpPr>
        <p:spPr bwMode="auto">
          <a:xfrm>
            <a:off x="3990678" y="4907264"/>
            <a:ext cx="3608493" cy="1872208"/>
          </a:xfrm>
          <a:prstGeom prst="wedgeEllipseCallout">
            <a:avLst>
              <a:gd name="adj1" fmla="val 2069"/>
              <a:gd name="adj2" fmla="val -90393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b="1" dirty="0">
                <a:solidFill>
                  <a:schemeClr val="tx1"/>
                </a:solidFill>
                <a:latin typeface="+mj-lt"/>
              </a:rPr>
              <a:t>Småcelle (</a:t>
            </a:r>
            <a:r>
              <a:rPr lang="nb-NO" sz="1200" b="1" dirty="0" err="1">
                <a:solidFill>
                  <a:schemeClr val="tx1"/>
                </a:solidFill>
                <a:latin typeface="+mj-lt"/>
              </a:rPr>
              <a:t>wifi</a:t>
            </a:r>
            <a:r>
              <a:rPr lang="nb-NO" sz="1200" b="1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dirty="0">
                <a:solidFill>
                  <a:schemeClr val="tx1"/>
                </a:solidFill>
                <a:latin typeface="+mj-lt"/>
              </a:rPr>
              <a:t>Tilgang til internett.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dirty="0">
                <a:latin typeface="+mj-lt"/>
              </a:rPr>
              <a:t>Rekkevidde: innen huset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nb-NO" sz="1100" dirty="0">
              <a:latin typeface="+mj-lt"/>
            </a:endParaRPr>
          </a:p>
        </p:txBody>
      </p:sp>
      <p:sp>
        <p:nvSpPr>
          <p:cNvPr id="22" name="Oval Callout 21"/>
          <p:cNvSpPr/>
          <p:nvPr/>
        </p:nvSpPr>
        <p:spPr bwMode="auto">
          <a:xfrm>
            <a:off x="6663972" y="4805536"/>
            <a:ext cx="3608493" cy="1872208"/>
          </a:xfrm>
          <a:prstGeom prst="wedgeEllipseCallout">
            <a:avLst>
              <a:gd name="adj1" fmla="val -4721"/>
              <a:gd name="adj2" fmla="val -8995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b="1" dirty="0">
                <a:solidFill>
                  <a:schemeClr val="tx1"/>
                </a:solidFill>
                <a:latin typeface="+mj-lt"/>
              </a:rPr>
              <a:t>Storcelle (4G)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dirty="0">
                <a:solidFill>
                  <a:schemeClr val="tx1"/>
                </a:solidFill>
                <a:latin typeface="+mj-lt"/>
              </a:rPr>
              <a:t>Tilgang til internett.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dirty="0">
                <a:latin typeface="+mj-lt"/>
              </a:rPr>
              <a:t>Rekkevidde: avhengig av tjeneste.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dirty="0">
                <a:latin typeface="+mj-lt"/>
              </a:rPr>
              <a:t>Maks. 35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nb-NO" sz="1200" dirty="0">
              <a:latin typeface="+mj-lt"/>
            </a:endParaRPr>
          </a:p>
        </p:txBody>
      </p:sp>
      <p:sp>
        <p:nvSpPr>
          <p:cNvPr id="27" name="Oval Callout 26"/>
          <p:cNvSpPr/>
          <p:nvPr/>
        </p:nvSpPr>
        <p:spPr bwMode="auto">
          <a:xfrm>
            <a:off x="8023857" y="158024"/>
            <a:ext cx="3709013" cy="1492944"/>
          </a:xfrm>
          <a:prstGeom prst="wedgeEllipseCallout">
            <a:avLst>
              <a:gd name="adj1" fmla="val -9918"/>
              <a:gd name="adj2" fmla="val 8058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b="1" dirty="0">
                <a:solidFill>
                  <a:schemeClr val="tx1"/>
                </a:solidFill>
                <a:latin typeface="+mj-lt"/>
              </a:rPr>
              <a:t>Satellitt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dirty="0">
                <a:solidFill>
                  <a:schemeClr val="tx1"/>
                </a:solidFill>
                <a:latin typeface="+mj-lt"/>
              </a:rPr>
              <a:t>Tilgang til internett.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200" dirty="0">
                <a:latin typeface="+mj-lt"/>
              </a:rPr>
              <a:t>Rekkevidde: store landområder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nb-NO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608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2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Trådløse signaler: 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037" y="643600"/>
            <a:ext cx="1001493" cy="72077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b="18077"/>
          <a:stretch/>
        </p:blipFill>
        <p:spPr>
          <a:xfrm>
            <a:off x="1759507" y="1870056"/>
            <a:ext cx="589000" cy="53955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/>
          <a:srcRect r="40891"/>
          <a:stretch/>
        </p:blipFill>
        <p:spPr>
          <a:xfrm>
            <a:off x="1699893" y="2791932"/>
            <a:ext cx="483391" cy="593193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284" y="3005406"/>
            <a:ext cx="409934" cy="358692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397" y="3774952"/>
            <a:ext cx="448464" cy="632334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673" y="4568246"/>
            <a:ext cx="635423" cy="794279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4096" y="4443019"/>
            <a:ext cx="698244" cy="750241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6294" y="5590407"/>
            <a:ext cx="348217" cy="662234"/>
          </a:xfrm>
          <a:prstGeom prst="rect">
            <a:avLst/>
          </a:prstGeom>
        </p:spPr>
      </p:pic>
      <p:sp>
        <p:nvSpPr>
          <p:cNvPr id="15" name="Bildeforklaring formet som et avrundet rektangel 14"/>
          <p:cNvSpPr/>
          <p:nvPr/>
        </p:nvSpPr>
        <p:spPr>
          <a:xfrm>
            <a:off x="4817010" y="1940450"/>
            <a:ext cx="5678118" cy="1962810"/>
          </a:xfrm>
          <a:prstGeom prst="wedgeRoundRectCallout">
            <a:avLst>
              <a:gd name="adj1" fmla="val -60049"/>
              <a:gd name="adj2" fmla="val -8553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 smtClean="0">
                <a:solidFill>
                  <a:schemeClr val="tx1"/>
                </a:solidFill>
              </a:rPr>
              <a:t>Oppgave 4:</a:t>
            </a:r>
          </a:p>
          <a:p>
            <a:pPr algn="ctr"/>
            <a:r>
              <a:rPr lang="nb-NO" sz="2800" dirty="0" smtClean="0">
                <a:solidFill>
                  <a:schemeClr val="tx1"/>
                </a:solidFill>
              </a:rPr>
              <a:t>Sjekk </a:t>
            </a:r>
            <a:r>
              <a:rPr lang="nb-NO" sz="2800" dirty="0" smtClean="0">
                <a:solidFill>
                  <a:schemeClr val="tx1"/>
                </a:solidFill>
              </a:rPr>
              <a:t>telefonen:</a:t>
            </a:r>
          </a:p>
          <a:p>
            <a:pPr algn="ctr"/>
            <a:r>
              <a:rPr lang="nb-NO" sz="2800" dirty="0" smtClean="0">
                <a:solidFill>
                  <a:schemeClr val="tx1"/>
                </a:solidFill>
              </a:rPr>
              <a:t>Hva har jeg tilgang til og hva bruker jeg det til?</a:t>
            </a:r>
            <a:endParaRPr lang="nb-NO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Skisse:</a:t>
            </a:r>
            <a:endParaRPr lang="nb-NO" dirty="0"/>
          </a:p>
        </p:txBody>
      </p:sp>
      <p:sp>
        <p:nvSpPr>
          <p:cNvPr id="4" name="Bildeforklaring formet som en sky 3"/>
          <p:cNvSpPr/>
          <p:nvPr/>
        </p:nvSpPr>
        <p:spPr>
          <a:xfrm>
            <a:off x="1072896" y="1385280"/>
            <a:ext cx="4206240" cy="2218944"/>
          </a:xfrm>
          <a:prstGeom prst="cloudCallout">
            <a:avLst>
              <a:gd name="adj1" fmla="val 43805"/>
              <a:gd name="adj2" fmla="val 42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Funksjon</a:t>
            </a:r>
          </a:p>
          <a:p>
            <a:pPr algn="ctr"/>
            <a:r>
              <a:rPr lang="nb-NO" sz="1800" dirty="0" smtClean="0"/>
              <a:t>Hva noe gjør eller hva det brukes til</a:t>
            </a:r>
            <a:endParaRPr lang="nb-NO" sz="1800" dirty="0"/>
          </a:p>
        </p:txBody>
      </p:sp>
      <p:sp>
        <p:nvSpPr>
          <p:cNvPr id="5" name="Bildeforklaring formet som en sky 4"/>
          <p:cNvSpPr/>
          <p:nvPr/>
        </p:nvSpPr>
        <p:spPr>
          <a:xfrm>
            <a:off x="6601968" y="1385280"/>
            <a:ext cx="4206240" cy="22189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Form</a:t>
            </a:r>
          </a:p>
          <a:p>
            <a:pPr algn="ctr"/>
            <a:r>
              <a:rPr lang="nb-NO" sz="1800" dirty="0" smtClean="0"/>
              <a:t>Hvordan det ser ut</a:t>
            </a:r>
            <a:endParaRPr lang="nb-NO" sz="1800" dirty="0"/>
          </a:p>
        </p:txBody>
      </p:sp>
      <p:sp>
        <p:nvSpPr>
          <p:cNvPr id="6" name="Bildeforklaring formet som en sky 5"/>
          <p:cNvSpPr/>
          <p:nvPr/>
        </p:nvSpPr>
        <p:spPr>
          <a:xfrm>
            <a:off x="838200" y="3822192"/>
            <a:ext cx="4206240" cy="2218944"/>
          </a:xfrm>
          <a:prstGeom prst="cloudCallout">
            <a:avLst>
              <a:gd name="adj1" fmla="val 60326"/>
              <a:gd name="adj2" fmla="val -479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Materialer</a:t>
            </a:r>
          </a:p>
          <a:p>
            <a:pPr algn="ctr"/>
            <a:r>
              <a:rPr lang="nb-NO" sz="1800" dirty="0" smtClean="0"/>
              <a:t>Hva noe er laget av</a:t>
            </a:r>
            <a:endParaRPr lang="nb-NO" sz="1800" dirty="0"/>
          </a:p>
        </p:txBody>
      </p:sp>
      <p:sp>
        <p:nvSpPr>
          <p:cNvPr id="7" name="Bildeforklaring formet som en sky 6"/>
          <p:cNvSpPr/>
          <p:nvPr/>
        </p:nvSpPr>
        <p:spPr>
          <a:xfrm>
            <a:off x="6894576" y="3822192"/>
            <a:ext cx="4206240" cy="2218944"/>
          </a:xfrm>
          <a:prstGeom prst="cloudCallout">
            <a:avLst>
              <a:gd name="adj1" fmla="val -52137"/>
              <a:gd name="adj2" fmla="val -14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u="sng" dirty="0" smtClean="0"/>
              <a:t>Materialegenskaper</a:t>
            </a:r>
          </a:p>
          <a:p>
            <a:pPr algn="ctr"/>
            <a:r>
              <a:rPr lang="nb-NO" sz="1800" dirty="0" smtClean="0"/>
              <a:t>Viktige egenskaper til materialene som gjør at akkurat de er valgt</a:t>
            </a:r>
            <a:endParaRPr lang="nb-NO" sz="1800" dirty="0"/>
          </a:p>
        </p:txBody>
      </p:sp>
      <p:sp>
        <p:nvSpPr>
          <p:cNvPr id="8" name="Ellipse 7"/>
          <p:cNvSpPr/>
          <p:nvPr/>
        </p:nvSpPr>
        <p:spPr>
          <a:xfrm>
            <a:off x="4862285" y="3048000"/>
            <a:ext cx="2583543" cy="14949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 smtClean="0">
                <a:solidFill>
                  <a:schemeClr val="tx1"/>
                </a:solidFill>
              </a:rPr>
              <a:t>Trådløse signaler</a:t>
            </a:r>
            <a:endParaRPr lang="nb-NO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1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esulta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60" y="2004645"/>
            <a:ext cx="4640710" cy="348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2562225" y="657225"/>
            <a:ext cx="7067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4800"/>
              <a:t>Elektromagnetisk stråling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3083" y="497724"/>
            <a:ext cx="512485" cy="15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1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3600"/>
              <a:t>Hvordan dannes elektromagnetiske bølger?</a:t>
            </a:r>
          </a:p>
        </p:txBody>
      </p:sp>
      <p:sp>
        <p:nvSpPr>
          <p:cNvPr id="15363" name="Plassholder for innhold 2"/>
          <p:cNvSpPr>
            <a:spLocks noGrp="1"/>
          </p:cNvSpPr>
          <p:nvPr>
            <p:ph idx="1"/>
          </p:nvPr>
        </p:nvSpPr>
        <p:spPr>
          <a:xfrm>
            <a:off x="549519" y="1690688"/>
            <a:ext cx="8229600" cy="4525962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nb-NO" altLang="nb-NO" dirty="0"/>
              <a:t>Alle elektriske partikler som endrer </a:t>
            </a:r>
            <a:r>
              <a:rPr lang="nb-NO" altLang="nb-NO" dirty="0" smtClean="0"/>
              <a:t>bevegelse</a:t>
            </a:r>
          </a:p>
          <a:p>
            <a:pPr marL="50800" indent="0">
              <a:buNone/>
            </a:pPr>
            <a:endParaRPr lang="nb-NO" altLang="nb-NO" dirty="0"/>
          </a:p>
          <a:p>
            <a:pPr lvl="1"/>
            <a:r>
              <a:rPr lang="nb-NO" altLang="nb-NO" sz="2000" dirty="0"/>
              <a:t>Vekselstrøm (ekstremt lavfrekvente felt, ELF)</a:t>
            </a:r>
          </a:p>
          <a:p>
            <a:pPr lvl="1"/>
            <a:r>
              <a:rPr lang="nb-NO" altLang="nb-NO" sz="2000" dirty="0"/>
              <a:t>Små strømmer i antenner (radiobølger – trådløs kommunikasjon)</a:t>
            </a:r>
          </a:p>
          <a:p>
            <a:pPr lvl="1"/>
            <a:r>
              <a:rPr lang="nb-NO" altLang="nb-NO" sz="2000" dirty="0"/>
              <a:t>Partikler i alle stoffer (fast stoff, væsker, gass) beveger seg. Temperatur er mål på gjennomsnittlig bevegelse. Alle stoffer sender ut varmestråling avhengig av temperaturen.</a:t>
            </a:r>
          </a:p>
          <a:p>
            <a:pPr lvl="1"/>
            <a:r>
              <a:rPr lang="nb-NO" altLang="nb-NO" sz="2000" dirty="0"/>
              <a:t>Elektroner kan hoppe fra et nivå til et annet (eksitasjon). Sender ut lys.</a:t>
            </a:r>
          </a:p>
          <a:p>
            <a:pPr lvl="1"/>
            <a:r>
              <a:rPr lang="nb-NO" altLang="nb-NO" sz="2000" dirty="0"/>
              <a:t>Elektroner i stor fart som bremses – sender ut røntgenstråling</a:t>
            </a:r>
          </a:p>
          <a:p>
            <a:pPr lvl="1"/>
            <a:r>
              <a:rPr lang="nb-NO" altLang="nb-NO" sz="2000" dirty="0"/>
              <a:t>Bevegelser i atomkjernen (gammastråling med høy energi)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t="15685" r="5464" b="7458"/>
          <a:stretch>
            <a:fillRect/>
          </a:stretch>
        </p:blipFill>
        <p:spPr bwMode="auto">
          <a:xfrm>
            <a:off x="8779119" y="1225061"/>
            <a:ext cx="3144838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07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ctrTitle"/>
          </p:nvPr>
        </p:nvSpPr>
        <p:spPr>
          <a:xfrm>
            <a:off x="2209800" y="188913"/>
            <a:ext cx="7772400" cy="1511300"/>
          </a:xfrm>
        </p:spPr>
        <p:txBody>
          <a:bodyPr/>
          <a:lstStyle/>
          <a:p>
            <a:r>
              <a:rPr lang="nb-NO" altLang="nb-NO" smtClean="0">
                <a:solidFill>
                  <a:srgbClr val="B60EE4"/>
                </a:solidFill>
              </a:rPr>
              <a:t>Elektromagnetiske bølger</a:t>
            </a:r>
            <a:br>
              <a:rPr lang="nb-NO" altLang="nb-NO" smtClean="0">
                <a:solidFill>
                  <a:srgbClr val="B60EE4"/>
                </a:solidFill>
              </a:rPr>
            </a:br>
            <a:r>
              <a:rPr lang="nb-NO" altLang="nb-NO" smtClean="0">
                <a:solidFill>
                  <a:srgbClr val="B60EE4"/>
                </a:solidFill>
              </a:rPr>
              <a:t>(stråling)</a:t>
            </a:r>
          </a:p>
        </p:txBody>
      </p:sp>
      <p:pic>
        <p:nvPicPr>
          <p:cNvPr id="13315" name="Picture 2" descr="EM Spectrum Properties edit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1916113"/>
            <a:ext cx="7283450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70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tel 1"/>
          <p:cNvSpPr>
            <a:spLocks noGrp="1"/>
          </p:cNvSpPr>
          <p:nvPr>
            <p:ph type="title"/>
          </p:nvPr>
        </p:nvSpPr>
        <p:spPr>
          <a:xfrm>
            <a:off x="363415" y="-223288"/>
            <a:ext cx="10515600" cy="1325563"/>
          </a:xfrm>
        </p:spPr>
        <p:txBody>
          <a:bodyPr/>
          <a:lstStyle/>
          <a:p>
            <a:r>
              <a:rPr lang="nb-NO" altLang="nb-NO" sz="3600" dirty="0"/>
              <a:t>Animasjon av elektromagnetiske bølger:</a:t>
            </a:r>
          </a:p>
        </p:txBody>
      </p:sp>
      <p:sp>
        <p:nvSpPr>
          <p:cNvPr id="11268" name="TekstSylinder 3"/>
          <p:cNvSpPr txBox="1">
            <a:spLocks noChangeArrowheads="1"/>
          </p:cNvSpPr>
          <p:nvPr/>
        </p:nvSpPr>
        <p:spPr bwMode="auto">
          <a:xfrm>
            <a:off x="193431" y="6488668"/>
            <a:ext cx="11605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800" dirty="0" smtClean="0">
                <a:hlinkClick r:id="rId2"/>
              </a:rPr>
              <a:t>https</a:t>
            </a:r>
            <a:r>
              <a:rPr lang="nb-NO" altLang="nb-NO" sz="1800" dirty="0">
                <a:hlinkClick r:id="rId2"/>
              </a:rPr>
              <a:t>://phet.colorado.edu/sims/cheerpj/radio-waves/latest/radio-waves.html?simulation=radio-waves</a:t>
            </a:r>
            <a:r>
              <a:rPr lang="nb-NO" altLang="nb-NO" sz="1800" dirty="0"/>
              <a:t>              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879" y="791186"/>
            <a:ext cx="7288672" cy="54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5770563" cy="1143000"/>
          </a:xfrm>
        </p:spPr>
        <p:txBody>
          <a:bodyPr/>
          <a:lstStyle/>
          <a:p>
            <a:r>
              <a:rPr lang="nb-NO" altLang="nb-NO" sz="3600"/>
              <a:t>Elektromagnetiske bølger i naturen</a:t>
            </a:r>
          </a:p>
        </p:txBody>
      </p:sp>
      <p:pic>
        <p:nvPicPr>
          <p:cNvPr id="13315" name="Picture 2" descr="Bilderesultat for sola skinn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919288"/>
            <a:ext cx="2324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Bilderesultat for bå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9" y="3825875"/>
            <a:ext cx="15843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Bilderesultat for varmestråli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3860800"/>
            <a:ext cx="26955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 descr="Bilderesultat for varmestråli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811713"/>
            <a:ext cx="1811338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Bilderesultat for stjerne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066801"/>
            <a:ext cx="26670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64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Egenskaper til elektromagnetiske bølger</a:t>
            </a:r>
            <a:endParaRPr lang="nb-NO" dirty="0"/>
          </a:p>
        </p:txBody>
      </p:sp>
      <p:sp>
        <p:nvSpPr>
          <p:cNvPr id="3" name="Plassholder for innhold 1"/>
          <p:cNvSpPr txBox="1">
            <a:spLocks/>
          </p:cNvSpPr>
          <p:nvPr/>
        </p:nvSpPr>
        <p:spPr>
          <a:xfrm>
            <a:off x="989990" y="1634760"/>
            <a:ext cx="8229600" cy="43195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b-NO" altLang="nb-NO" sz="2400" i="1" dirty="0" smtClean="0"/>
              <a:t>Emisjon </a:t>
            </a:r>
            <a:r>
              <a:rPr lang="nb-NO" altLang="nb-NO" sz="2400" dirty="0" smtClean="0"/>
              <a:t>(sende ut)</a:t>
            </a:r>
          </a:p>
          <a:p>
            <a:endParaRPr lang="nb-NO" altLang="nb-NO" sz="2400" dirty="0" smtClean="0"/>
          </a:p>
          <a:p>
            <a:r>
              <a:rPr lang="nb-NO" altLang="nb-NO" sz="2400" i="1" dirty="0" smtClean="0"/>
              <a:t>Reflekteres</a:t>
            </a:r>
            <a:r>
              <a:rPr lang="nb-NO" altLang="nb-NO" sz="2400" dirty="0" smtClean="0"/>
              <a:t> (kastes tilbake)</a:t>
            </a:r>
          </a:p>
          <a:p>
            <a:pPr lvl="1"/>
            <a:r>
              <a:rPr lang="nb-NO" altLang="nb-NO" sz="2000" dirty="0" smtClean="0"/>
              <a:t>Refleksjon kalles også spredning</a:t>
            </a:r>
          </a:p>
          <a:p>
            <a:pPr lvl="1"/>
            <a:endParaRPr lang="nb-NO" altLang="nb-NO" sz="2000" dirty="0" smtClean="0"/>
          </a:p>
          <a:p>
            <a:r>
              <a:rPr lang="nb-NO" altLang="nb-NO" sz="2400" i="1" dirty="0" smtClean="0"/>
              <a:t>Brytes</a:t>
            </a:r>
            <a:r>
              <a:rPr lang="nb-NO" altLang="nb-NO" sz="2400" dirty="0" smtClean="0"/>
              <a:t> (endre retning). </a:t>
            </a:r>
          </a:p>
          <a:p>
            <a:endParaRPr lang="nb-NO" altLang="nb-NO" sz="2400" dirty="0" smtClean="0"/>
          </a:p>
          <a:p>
            <a:r>
              <a:rPr lang="nb-NO" altLang="nb-NO" sz="2400" dirty="0" smtClean="0"/>
              <a:t>Gå gjennom (</a:t>
            </a:r>
            <a:r>
              <a:rPr lang="nb-NO" altLang="nb-NO" sz="2400" i="1" dirty="0" smtClean="0"/>
              <a:t>transmisjon</a:t>
            </a:r>
            <a:r>
              <a:rPr lang="nb-NO" altLang="nb-NO" sz="2400" dirty="0" smtClean="0"/>
              <a:t>)</a:t>
            </a:r>
          </a:p>
          <a:p>
            <a:endParaRPr lang="nb-NO" altLang="nb-NO" sz="2400" dirty="0" smtClean="0"/>
          </a:p>
          <a:p>
            <a:r>
              <a:rPr lang="nb-NO" altLang="nb-NO" sz="2400" i="1" dirty="0" smtClean="0"/>
              <a:t>Absorberes</a:t>
            </a:r>
            <a:r>
              <a:rPr lang="nb-NO" altLang="nb-NO" sz="2400" dirty="0" smtClean="0"/>
              <a:t> (tas opp av det nye mediet). Bølgen gir fra seg sin energi i mediet og temperaturen øker.</a:t>
            </a:r>
          </a:p>
          <a:p>
            <a:endParaRPr lang="nb-NO" altLang="nb-NO" sz="2400" dirty="0"/>
          </a:p>
        </p:txBody>
      </p:sp>
      <p:sp>
        <p:nvSpPr>
          <p:cNvPr id="4" name="Bildeforklaring formet som en sky 3"/>
          <p:cNvSpPr/>
          <p:nvPr/>
        </p:nvSpPr>
        <p:spPr>
          <a:xfrm>
            <a:off x="6629400" y="1635369"/>
            <a:ext cx="4097215" cy="2074985"/>
          </a:xfrm>
          <a:prstGeom prst="cloudCallout">
            <a:avLst>
              <a:gd name="adj1" fmla="val -58172"/>
              <a:gd name="adj2" fmla="val 9958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dirty="0" smtClean="0">
                <a:solidFill>
                  <a:schemeClr val="tx1"/>
                </a:solidFill>
              </a:rPr>
              <a:t>Hva er forskjellen på refleksjon og brytning?</a:t>
            </a:r>
            <a:endParaRPr lang="nb-N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Utprøving av opplegget?</a:t>
            </a:r>
            <a:endParaRPr lang="nb-NO" dirty="0"/>
          </a:p>
        </p:txBody>
      </p:sp>
      <p:pic>
        <p:nvPicPr>
          <p:cNvPr id="3" name="Google Shape;11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57105" y="1549831"/>
            <a:ext cx="5296695" cy="43431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0;p7"/>
          <p:cNvSpPr txBox="1"/>
          <p:nvPr/>
        </p:nvSpPr>
        <p:spPr>
          <a:xfrm>
            <a:off x="688762" y="2905362"/>
            <a:ext cx="6239437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8000" b="1" i="0" u="none" strike="noStrike" cap="none" dirty="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Internett fanger</a:t>
            </a:r>
            <a:endParaRPr sz="8000" b="1" i="0" u="none" strike="noStrike" cap="none" dirty="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8413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Transmisjon</a:t>
            </a:r>
          </a:p>
        </p:txBody>
      </p:sp>
      <p:pic>
        <p:nvPicPr>
          <p:cNvPr id="27651" name="Picture 2" descr="Bilderesultat for transpare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484314"/>
            <a:ext cx="9266238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74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ilderesultat for lampeskjerm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28776"/>
            <a:ext cx="6096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Bilderesultat for lamp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56540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7594601" y="333375"/>
            <a:ext cx="2830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800"/>
              <a:t>Transparens, lystett, opak</a:t>
            </a:r>
          </a:p>
        </p:txBody>
      </p:sp>
    </p:spTree>
    <p:extLst>
      <p:ext uri="{BB962C8B-B14F-4D97-AF65-F5344CB8AC3E}">
        <p14:creationId xmlns:p14="http://schemas.microsoft.com/office/powerpoint/2010/main" val="83422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Absorbsjon</a:t>
            </a:r>
          </a:p>
        </p:txBody>
      </p:sp>
      <p:grpSp>
        <p:nvGrpSpPr>
          <p:cNvPr id="29699" name="Gruppe 9"/>
          <p:cNvGrpSpPr>
            <a:grpSpLocks/>
          </p:cNvGrpSpPr>
          <p:nvPr/>
        </p:nvGrpSpPr>
        <p:grpSpPr bwMode="auto">
          <a:xfrm>
            <a:off x="3143250" y="3644901"/>
            <a:ext cx="5389308" cy="1584325"/>
            <a:chOff x="3638866" y="5226047"/>
            <a:chExt cx="4341814" cy="813280"/>
          </a:xfrm>
        </p:grpSpPr>
        <p:pic>
          <p:nvPicPr>
            <p:cNvPr id="29701" name="Picture 12" descr="http://www.alt.hist.no/%7Egeorges/imageBO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887" y="5226047"/>
              <a:ext cx="1282833" cy="81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Pil høyre 7"/>
            <p:cNvSpPr/>
            <p:nvPr/>
          </p:nvSpPr>
          <p:spPr>
            <a:xfrm>
              <a:off x="4204160" y="5445258"/>
              <a:ext cx="1016762" cy="18742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nb-NO" altLang="nb-NO" sz="1800">
                <a:solidFill>
                  <a:schemeClr val="accent1"/>
                </a:solidFill>
              </a:endParaRPr>
            </a:p>
          </p:txBody>
        </p:sp>
        <p:sp>
          <p:nvSpPr>
            <p:cNvPr id="6" name="Pil høyre 14"/>
            <p:cNvSpPr/>
            <p:nvPr/>
          </p:nvSpPr>
          <p:spPr>
            <a:xfrm>
              <a:off x="6875877" y="5445258"/>
              <a:ext cx="1016761" cy="18742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nb-NO" altLang="nb-NO" sz="1800">
                <a:solidFill>
                  <a:schemeClr val="accent1"/>
                </a:solidFill>
              </a:endParaRPr>
            </a:p>
          </p:txBody>
        </p:sp>
        <p:sp>
          <p:nvSpPr>
            <p:cNvPr id="29704" name="TekstSylinder 8"/>
            <p:cNvSpPr txBox="1">
              <a:spLocks noChangeArrowheads="1"/>
            </p:cNvSpPr>
            <p:nvPr/>
          </p:nvSpPr>
          <p:spPr bwMode="auto">
            <a:xfrm>
              <a:off x="6739353" y="5692847"/>
              <a:ext cx="1241327" cy="142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nb-NO" sz="1200"/>
                <a:t>Emisjon – temp ned</a:t>
              </a:r>
            </a:p>
          </p:txBody>
        </p:sp>
        <p:sp>
          <p:nvSpPr>
            <p:cNvPr id="29705" name="TekstSylinder 16"/>
            <p:cNvSpPr txBox="1">
              <a:spLocks noChangeArrowheads="1"/>
            </p:cNvSpPr>
            <p:nvPr/>
          </p:nvSpPr>
          <p:spPr bwMode="auto">
            <a:xfrm>
              <a:off x="3638866" y="5692848"/>
              <a:ext cx="1419545" cy="142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nb-NO" sz="1200"/>
                <a:t>Absorbsjon – temp opp</a:t>
              </a:r>
            </a:p>
          </p:txBody>
        </p:sp>
      </p:grpSp>
      <p:sp>
        <p:nvSpPr>
          <p:cNvPr id="29700" name="TekstSylinder 10"/>
          <p:cNvSpPr txBox="1">
            <a:spLocks noChangeArrowheads="1"/>
          </p:cNvSpPr>
          <p:nvPr/>
        </p:nvSpPr>
        <p:spPr bwMode="auto">
          <a:xfrm>
            <a:off x="4508501" y="3068639"/>
            <a:ext cx="323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800"/>
              <a:t>Relasjon til partikkelmodellen:</a:t>
            </a:r>
          </a:p>
        </p:txBody>
      </p:sp>
    </p:spTree>
    <p:extLst>
      <p:ext uri="{BB962C8B-B14F-4D97-AF65-F5344CB8AC3E}">
        <p14:creationId xmlns:p14="http://schemas.microsoft.com/office/powerpoint/2010/main" val="30159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4" descr="Snøsmelting rundt foten av tr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0" t="28485" r="21687" b="7484"/>
          <a:stretch>
            <a:fillRect/>
          </a:stretch>
        </p:blipFill>
        <p:spPr bwMode="auto">
          <a:xfrm>
            <a:off x="1524000" y="0"/>
            <a:ext cx="9144000" cy="709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ilderesultat for mikrobølger og vannmolekyl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6413500" y="2852739"/>
            <a:ext cx="319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800"/>
              <a:t>+</a:t>
            </a: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7032625" y="3429000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800"/>
              <a:t>+</a:t>
            </a: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7070725" y="2668588"/>
            <a:ext cx="261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800"/>
              <a:t>-</a:t>
            </a:r>
          </a:p>
        </p:txBody>
      </p:sp>
      <p:sp>
        <p:nvSpPr>
          <p:cNvPr id="31750" name="TextBox 2"/>
          <p:cNvSpPr txBox="1">
            <a:spLocks noChangeArrowheads="1"/>
          </p:cNvSpPr>
          <p:nvPr/>
        </p:nvSpPr>
        <p:spPr bwMode="auto">
          <a:xfrm>
            <a:off x="9409113" y="530225"/>
            <a:ext cx="1701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2800"/>
              <a:t>2,45 GHz</a:t>
            </a:r>
          </a:p>
        </p:txBody>
      </p:sp>
    </p:spTree>
    <p:extLst>
      <p:ext uri="{BB962C8B-B14F-4D97-AF65-F5344CB8AC3E}">
        <p14:creationId xmlns:p14="http://schemas.microsoft.com/office/powerpoint/2010/main" val="420284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14973" r="9055" b="6937"/>
          <a:stretch>
            <a:fillRect/>
          </a:stretch>
        </p:blipFill>
        <p:spPr bwMode="auto">
          <a:xfrm>
            <a:off x="581972" y="765174"/>
            <a:ext cx="9897117" cy="53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432550" y="6330950"/>
            <a:ext cx="401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800">
                <a:hlinkClick r:id="rId3"/>
              </a:rPr>
              <a:t>https://ndla.no/nb/node/60251?fag=7</a:t>
            </a:r>
            <a:r>
              <a:rPr lang="nb-NO" altLang="nb-NO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6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cdn.varden.no/polopoly_fs/1.1621059.1486637875!/image/367237095.jpg_gen/derivatives/derivative_touch_312/367237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580292"/>
            <a:ext cx="7227888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1"/>
          <p:cNvSpPr>
            <a:spLocks noChangeArrowheads="1"/>
          </p:cNvSpPr>
          <p:nvPr/>
        </p:nvSpPr>
        <p:spPr bwMode="auto">
          <a:xfrm>
            <a:off x="650630" y="5230325"/>
            <a:ext cx="1001578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800" dirty="0"/>
              <a:t>Ulike typer bygninger demper signalene ulikt. Et trehus demper radiosignalene vesentlig mindre enn stål- eller </a:t>
            </a:r>
            <a:r>
              <a:rPr lang="nb-NO" altLang="nb-NO" sz="1800" dirty="0" err="1"/>
              <a:t>murbygg</a:t>
            </a:r>
            <a:r>
              <a:rPr lang="nb-NO" altLang="nb-NO" sz="1800" dirty="0"/>
              <a:t>. </a:t>
            </a:r>
            <a:r>
              <a:rPr lang="nb-NO" altLang="nb-NO" sz="1800" dirty="0" err="1"/>
              <a:t>Solskjermede</a:t>
            </a:r>
            <a:r>
              <a:rPr lang="nb-NO" altLang="nb-NO" sz="1800" dirty="0"/>
              <a:t> vinduer som er belagt med en metallfilm demper signalene mye mer enn et vanlig vindu. </a:t>
            </a:r>
            <a:r>
              <a:rPr lang="nb-NO" altLang="nb-NO" sz="1800" u="sng" dirty="0">
                <a:hlinkClick r:id="rId3"/>
              </a:rPr>
              <a:t>https://telia.no/bedriftsmagasinet/slik-loser-telia-dekningsutfordringer</a:t>
            </a:r>
            <a:r>
              <a:rPr lang="nb-NO" altLang="nb-NO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628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2" t="10236" r="16861" b="25107"/>
          <a:stretch>
            <a:fillRect/>
          </a:stretch>
        </p:blipFill>
        <p:spPr bwMode="auto">
          <a:xfrm>
            <a:off x="1524000" y="115888"/>
            <a:ext cx="9144000" cy="65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1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16797"/>
              </p:ext>
            </p:extLst>
          </p:nvPr>
        </p:nvGraphicFramePr>
        <p:xfrm>
          <a:off x="849444" y="1384234"/>
          <a:ext cx="10602091" cy="4727575"/>
        </p:xfrm>
        <a:graphic>
          <a:graphicData uri="http://schemas.openxmlformats.org/drawingml/2006/table">
            <a:tbl>
              <a:tblPr firstRow="1" bandRow="1">
                <a:tableStyleId>{6E5C9611-0839-4195-A766-16246CBAFDDB}</a:tableStyleId>
              </a:tblPr>
              <a:tblGrid>
                <a:gridCol w="1753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7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Symbol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Navn</a:t>
                      </a:r>
                      <a:r>
                        <a:rPr lang="nb-NO" baseline="0" dirty="0" smtClean="0"/>
                        <a:t>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Funksjon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Trådløs</a:t>
                      </a:r>
                      <a:r>
                        <a:rPr lang="nb-NO" baseline="0" dirty="0" smtClean="0"/>
                        <a:t> ruter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b-NO" sz="1400" dirty="0" smtClean="0">
                          <a:effectLst/>
                        </a:rPr>
                        <a:t>Lokalt tilknytningspunkt til internett. Vanlig rekkevidde er innen en bygning. Har oversikt over alle mobile enhet som er logget på ruteren og sender data til og fra rett bruker</a:t>
                      </a:r>
                      <a:endParaRPr lang="nb-NO" sz="1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3G/4G/5G</a:t>
                      </a:r>
                    </a:p>
                    <a:p>
                      <a:r>
                        <a:rPr lang="nb-NO" dirty="0" smtClean="0"/>
                        <a:t>basestasjon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b-NO" sz="1400" dirty="0" smtClean="0">
                          <a:effectLst/>
                        </a:rPr>
                        <a:t>Tilknytningspunkt til internett via mobilnettet. Gir dekning både innendørs og utendørs. Maksimal rekkevidde er </a:t>
                      </a:r>
                      <a:r>
                        <a:rPr lang="nb-NO" sz="1400" dirty="0" err="1" smtClean="0">
                          <a:effectLst/>
                        </a:rPr>
                        <a:t>ca</a:t>
                      </a:r>
                      <a:r>
                        <a:rPr lang="nb-NO" sz="1400" dirty="0" smtClean="0">
                          <a:effectLst/>
                        </a:rPr>
                        <a:t> 30 km</a:t>
                      </a:r>
                      <a:endParaRPr lang="nb-NO" sz="1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Satellitt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b-NO" sz="1400" dirty="0" smtClean="0">
                          <a:effectLst/>
                        </a:rPr>
                        <a:t>Brukes til å få tilgang til internett på steder der det ikke er dekning fra tråløs </a:t>
                      </a:r>
                      <a:r>
                        <a:rPr lang="nb-NO" sz="1400" dirty="0" err="1" smtClean="0">
                          <a:effectLst/>
                        </a:rPr>
                        <a:t>wifi</a:t>
                      </a:r>
                      <a:r>
                        <a:rPr lang="nb-NO" sz="1400" dirty="0" smtClean="0">
                          <a:effectLst/>
                        </a:rPr>
                        <a:t> eller mobilnettet. Det kan være på havet eller på øde landområder.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b-NO" sz="1400" dirty="0" smtClean="0">
                          <a:effectLst/>
                        </a:rPr>
                        <a:t>Dekning over store landområder.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b-NO" sz="1400" dirty="0" smtClean="0">
                          <a:effectLst/>
                        </a:rPr>
                        <a:t>Les mer på: </a:t>
                      </a:r>
                      <a:r>
                        <a:rPr lang="nb-NO" sz="1400" u="sng" dirty="0" smtClean="0">
                          <a:effectLst/>
                          <a:hlinkClick r:id="rId2"/>
                        </a:rPr>
                        <a:t>https://www.romsenter.no/no/Fagomraader/Satellittkommunikasjon2/Satellittkommunikasjon-i-Norge</a:t>
                      </a:r>
                      <a:r>
                        <a:rPr lang="nb-NO" sz="1400" dirty="0" smtClean="0">
                          <a:effectLst/>
                        </a:rPr>
                        <a:t> </a:t>
                      </a:r>
                      <a:endParaRPr lang="nb-NO" sz="1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</a:t>
            </a:r>
            <a:r>
              <a:rPr lang="nb-NO" dirty="0" smtClean="0"/>
              <a:t>ortene inn til internett: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037" y="691381"/>
            <a:ext cx="1001493" cy="72077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755" y="1882639"/>
            <a:ext cx="831243" cy="650701"/>
          </a:xfrm>
          <a:prstGeom prst="rect">
            <a:avLst/>
          </a:prstGeom>
        </p:spPr>
      </p:pic>
      <p:pic>
        <p:nvPicPr>
          <p:cNvPr id="10" name="Bild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76" y="4520725"/>
            <a:ext cx="1178598" cy="11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37" y="3165863"/>
            <a:ext cx="563677" cy="92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74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Oppgave 6: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037" y="806423"/>
            <a:ext cx="1001493" cy="72077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004018" y="1527195"/>
            <a:ext cx="10349782" cy="18489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Oppgaver 1:</a:t>
            </a:r>
          </a:p>
          <a:p>
            <a:pPr marL="285750" lvl="0" indent="-28575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nb-NO" dirty="0" smtClean="0"/>
              <a:t>Finn, og ta bilde av, så mange trådløse rutere du finner på skolen</a:t>
            </a:r>
          </a:p>
          <a:p>
            <a:pPr marL="285750" lvl="0" indent="-28575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nb-NO" dirty="0" smtClean="0"/>
              <a:t>Hvor mange </a:t>
            </a:r>
            <a:r>
              <a:rPr lang="nb-NO" dirty="0" err="1" smtClean="0"/>
              <a:t>wifi</a:t>
            </a:r>
            <a:r>
              <a:rPr lang="nb-NO" dirty="0" smtClean="0"/>
              <a:t>-nett har du logget inn på og lagret i telefonen?</a:t>
            </a:r>
          </a:p>
          <a:p>
            <a:pPr marL="285750" lvl="0" indent="-28575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nb-NO" dirty="0" smtClean="0"/>
              <a:t>Bruk finnsenderen.no, legg inn adressen til skolen og se hvor det er mobilbasestasjoner i ditt nærområde. Se om du kan finne og ta bilde av alle mobilbasestasjoner mellom skolen og hjemme.</a:t>
            </a:r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endParaRPr lang="nb-NO" sz="1100" dirty="0">
              <a:solidFill>
                <a:srgbClr val="202122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1004018" y="3851591"/>
            <a:ext cx="10349782" cy="945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Oppgaver 2:</a:t>
            </a:r>
          </a:p>
          <a:p>
            <a:pPr marL="285750" lvl="0" indent="-28575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nb-NO" dirty="0" smtClean="0"/>
              <a:t>Bruk </a:t>
            </a:r>
            <a:r>
              <a:rPr lang="nb-NO" dirty="0" err="1" smtClean="0"/>
              <a:t>micro:bit</a:t>
            </a:r>
            <a:r>
              <a:rPr lang="nb-NO" dirty="0" smtClean="0"/>
              <a:t> til å programmere en modell av funksjonen til en trådløs ruter.</a:t>
            </a:r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endParaRPr lang="nb-NO" sz="1100" dirty="0">
              <a:solidFill>
                <a:srgbClr val="2021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6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Innhold i samling 1: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97151"/>
          </a:xfrm>
        </p:spPr>
        <p:txBody>
          <a:bodyPr>
            <a:normAutofit/>
          </a:bodyPr>
          <a:lstStyle/>
          <a:p>
            <a:r>
              <a:rPr lang="nb-NO" dirty="0" smtClean="0"/>
              <a:t>Faglig del</a:t>
            </a:r>
          </a:p>
          <a:p>
            <a:pPr lvl="1"/>
            <a:r>
              <a:rPr lang="nb-NO" dirty="0" smtClean="0"/>
              <a:t>Utprøving av aktiviteter fra Internett fanger</a:t>
            </a:r>
          </a:p>
          <a:p>
            <a:pPr lvl="1"/>
            <a:r>
              <a:rPr lang="nb-NO" dirty="0" smtClean="0"/>
              <a:t>Faglig påfyll - kommunikasjonssystemer</a:t>
            </a:r>
          </a:p>
          <a:p>
            <a:r>
              <a:rPr lang="nb-NO" dirty="0" smtClean="0"/>
              <a:t>Didaktisk del</a:t>
            </a:r>
          </a:p>
          <a:p>
            <a:pPr lvl="1"/>
            <a:r>
              <a:rPr lang="nb-NO" dirty="0" smtClean="0"/>
              <a:t>Likheter og ulikheter mellom fagområdene naturfag og teknologi</a:t>
            </a:r>
          </a:p>
          <a:p>
            <a:pPr lvl="1"/>
            <a:r>
              <a:rPr lang="nb-NO" dirty="0" smtClean="0"/>
              <a:t>Teknologi i LK20</a:t>
            </a:r>
          </a:p>
          <a:p>
            <a:pPr lvl="1"/>
            <a:r>
              <a:rPr lang="nb-NO" dirty="0" smtClean="0"/>
              <a:t>Om opplegget </a:t>
            </a:r>
            <a:r>
              <a:rPr lang="nb-NO" i="1" dirty="0" smtClean="0"/>
              <a:t>Internett fanger</a:t>
            </a:r>
          </a:p>
          <a:p>
            <a:pPr lvl="1"/>
            <a:r>
              <a:rPr lang="nb-NO" dirty="0" smtClean="0"/>
              <a:t>Diskusjon om naturfaglig og teknologisk innhold i dagens aktiviteter</a:t>
            </a:r>
          </a:p>
        </p:txBody>
      </p:sp>
    </p:spTree>
    <p:extLst>
      <p:ext uri="{BB962C8B-B14F-4D97-AF65-F5344CB8AC3E}">
        <p14:creationId xmlns:p14="http://schemas.microsoft.com/office/powerpoint/2010/main" val="16580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/>
        </p:nvGraphicFramePr>
        <p:xfrm>
          <a:off x="838200" y="1545863"/>
          <a:ext cx="10602091" cy="3114040"/>
        </p:xfrm>
        <a:graphic>
          <a:graphicData uri="http://schemas.openxmlformats.org/drawingml/2006/table">
            <a:tbl>
              <a:tblPr firstRow="1" bandRow="1">
                <a:tableStyleId>{6E5C9611-0839-4195-A766-16246CBAFDDB}</a:tableStyleId>
              </a:tblPr>
              <a:tblGrid>
                <a:gridCol w="1753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7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Symbol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Navn</a:t>
                      </a:r>
                      <a:r>
                        <a:rPr lang="nb-NO" baseline="0" dirty="0" smtClean="0"/>
                        <a:t>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Funksjon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IP-adresse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For å holde orden på alle delene av systemet</a:t>
                      </a:r>
                      <a:r>
                        <a:rPr lang="nb-NO" baseline="0" dirty="0" smtClean="0"/>
                        <a:t> internett, får alle et navn. Det kalles en IP-adresse.</a:t>
                      </a:r>
                    </a:p>
                    <a:p>
                      <a:r>
                        <a:rPr lang="nb-NO" baseline="0" dirty="0" smtClean="0"/>
                        <a:t>Alle mobiler, nettbrett eller </a:t>
                      </a:r>
                      <a:r>
                        <a:rPr lang="nb-NO" baseline="0" dirty="0" err="1" smtClean="0"/>
                        <a:t>laptop</a:t>
                      </a:r>
                      <a:r>
                        <a:rPr lang="nb-NO" baseline="0" dirty="0" smtClean="0"/>
                        <a:t> har en IP-adresse. Det finnes to versjoner, IPv4 og IPv6. Etter hvert som internett har vokst, ble Ip6 utviklet for å få tilgang til flere navn.</a:t>
                      </a:r>
                    </a:p>
                    <a:p>
                      <a:endParaRPr lang="nb-NO" baseline="0" dirty="0" smtClean="0"/>
                    </a:p>
                    <a:p>
                      <a:r>
                        <a:rPr lang="nb-NO" baseline="0" dirty="0" smtClean="0"/>
                        <a:t>Eks:</a:t>
                      </a:r>
                    </a:p>
                    <a:p>
                      <a:r>
                        <a:rPr lang="nb-NO" baseline="0" dirty="0" smtClean="0"/>
                        <a:t>IPv4: 132.45.105.56</a:t>
                      </a:r>
                    </a:p>
                    <a:p>
                      <a:r>
                        <a:rPr lang="nb-NO" baseline="0" dirty="0" smtClean="0"/>
                        <a:t>IPv6: </a:t>
                      </a:r>
                      <a:r>
                        <a:rPr lang="nb-NO" sz="1400" b="0" i="0" u="none" strike="noStrike" kern="1200" cap="none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2001:0db8:85a3:08d3:1319:8a2e:0370:7344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 smtClean="0"/>
                    </a:p>
                    <a:p>
                      <a:pPr algn="ctr"/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Brukernavn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Brukernavnet ditt</a:t>
                      </a:r>
                      <a:r>
                        <a:rPr lang="nb-NO" baseline="0" dirty="0" smtClean="0"/>
                        <a:t> i ulike </a:t>
                      </a:r>
                      <a:r>
                        <a:rPr lang="nb-NO" baseline="0" dirty="0" err="1" smtClean="0"/>
                        <a:t>apper</a:t>
                      </a:r>
                      <a:r>
                        <a:rPr lang="nb-NO" baseline="0" dirty="0" smtClean="0"/>
                        <a:t> får også en IP-adresse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IP-adresse: hvem er du i internett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84" y="2301878"/>
            <a:ext cx="1133633" cy="135273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098" y="4069787"/>
            <a:ext cx="543003" cy="556627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 rotWithShape="1">
          <a:blip r:embed="rId2"/>
          <a:srcRect t="19933" r="11778" b="11710"/>
          <a:stretch/>
        </p:blipFill>
        <p:spPr>
          <a:xfrm>
            <a:off x="9916411" y="510219"/>
            <a:ext cx="1000119" cy="92468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712" y="5009872"/>
            <a:ext cx="510177" cy="729463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029" y="4854664"/>
            <a:ext cx="1130130" cy="884671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 rotWithShape="1">
          <a:blip r:embed="rId2"/>
          <a:srcRect t="19933" r="11778" b="11710"/>
          <a:stretch/>
        </p:blipFill>
        <p:spPr>
          <a:xfrm>
            <a:off x="2322574" y="5700604"/>
            <a:ext cx="621152" cy="574302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 rotWithShape="1">
          <a:blip r:embed="rId2"/>
          <a:srcRect t="19933" r="11778" b="11710"/>
          <a:stretch/>
        </p:blipFill>
        <p:spPr>
          <a:xfrm>
            <a:off x="5230224" y="5730750"/>
            <a:ext cx="621152" cy="574302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649" y="5096291"/>
            <a:ext cx="543003" cy="556627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2"/>
          <a:srcRect t="19933" r="11778" b="11710"/>
          <a:stretch/>
        </p:blipFill>
        <p:spPr>
          <a:xfrm>
            <a:off x="8075518" y="5700604"/>
            <a:ext cx="621152" cy="574302"/>
          </a:xfrm>
          <a:prstGeom prst="rect">
            <a:avLst/>
          </a:prstGeom>
        </p:spPr>
      </p:pic>
      <p:sp>
        <p:nvSpPr>
          <p:cNvPr id="9" name="Pil mot venstre og høyre 8"/>
          <p:cNvSpPr/>
          <p:nvPr/>
        </p:nvSpPr>
        <p:spPr>
          <a:xfrm>
            <a:off x="3250241" y="5259732"/>
            <a:ext cx="1624064" cy="229741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il mot venstre og høyre 19"/>
          <p:cNvSpPr/>
          <p:nvPr/>
        </p:nvSpPr>
        <p:spPr>
          <a:xfrm>
            <a:off x="6024171" y="5259731"/>
            <a:ext cx="1624064" cy="229741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627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Oppgave </a:t>
            </a:r>
            <a:r>
              <a:rPr lang="nb-NO" dirty="0" smtClean="0"/>
              <a:t>7:</a:t>
            </a:r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 rotWithShape="1">
          <a:blip r:embed="rId2"/>
          <a:srcRect t="19933" r="11778"/>
          <a:stretch/>
        </p:blipFill>
        <p:spPr>
          <a:xfrm>
            <a:off x="9916411" y="510219"/>
            <a:ext cx="1000119" cy="108309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1004018" y="1822697"/>
            <a:ext cx="10349782" cy="19030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b-NO" dirty="0" smtClean="0"/>
              <a:t>Oppgaver: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Finn IP adressen til telefonen din (innstillinger/om telefonen)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Gå </a:t>
            </a:r>
            <a:r>
              <a:rPr lang="nb-NO" dirty="0"/>
              <a:t>til </a:t>
            </a:r>
            <a:r>
              <a:rPr lang="nb-NO" u="sng" dirty="0">
                <a:hlinkClick r:id="rId3"/>
              </a:rPr>
              <a:t>www.iplocation.net</a:t>
            </a:r>
            <a:r>
              <a:rPr lang="nb-NO" dirty="0"/>
              <a:t> og se hvilken </a:t>
            </a:r>
            <a:r>
              <a:rPr lang="nb-NO" dirty="0" err="1"/>
              <a:t>ip</a:t>
            </a:r>
            <a:r>
              <a:rPr lang="nb-NO" dirty="0"/>
              <a:t>-adresse dere selv har. </a:t>
            </a:r>
            <a:r>
              <a:rPr lang="nb-NO" dirty="0" smtClean="0"/>
              <a:t>Prøv å logge inn via mobiltelefonen. Får dere opp den samme IP-adressen som telefonen har?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Hvor mange ulike identiteter har dere i internett (brukernavn eller telefonnummer)?</a:t>
            </a:r>
          </a:p>
          <a:p>
            <a:endParaRPr lang="nb-NO" dirty="0"/>
          </a:p>
          <a:p>
            <a:endParaRPr lang="nb-NO" dirty="0"/>
          </a:p>
          <a:p>
            <a:pPr lvl="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endParaRPr lang="nb-NO" sz="1100" dirty="0">
              <a:solidFill>
                <a:srgbClr val="2021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6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Ip</a:t>
            </a:r>
            <a:r>
              <a:rPr lang="nb-NO" dirty="0" smtClean="0"/>
              <a:t>-adresse: 4 * 8 bits kode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283677" y="3253154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11001010</a:t>
            </a:r>
            <a:endParaRPr lang="nb-NO" sz="32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3440723" y="3253153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01000011</a:t>
            </a:r>
            <a:endParaRPr lang="nb-NO" sz="32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5446400" y="3253152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11100100</a:t>
            </a:r>
            <a:endParaRPr lang="nb-NO" sz="32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7452077" y="3253150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00000010</a:t>
            </a:r>
            <a:endParaRPr lang="nb-NO" sz="320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197" y="483210"/>
            <a:ext cx="512485" cy="15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8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16632"/>
            <a:ext cx="8229600" cy="864096"/>
          </a:xfrm>
        </p:spPr>
        <p:txBody>
          <a:bodyPr/>
          <a:lstStyle/>
          <a:p>
            <a:r>
              <a:rPr lang="nb-NO" dirty="0" smtClean="0"/>
              <a:t>Omregningstabell </a:t>
            </a:r>
            <a:endParaRPr lang="nb-NO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19536" y="1196752"/>
          <a:ext cx="8503064" cy="4006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effectLst/>
                        </a:rPr>
                        <a:t>Desimale </a:t>
                      </a:r>
                      <a:r>
                        <a:rPr lang="nb-NO" sz="2000" dirty="0" smtClean="0">
                          <a:effectLst/>
                        </a:rPr>
                        <a:t>tall</a:t>
                      </a:r>
                      <a:endParaRPr lang="nb-NO" sz="2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128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64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32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16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8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4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2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1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 smtClean="0">
                          <a:effectLst/>
                        </a:rPr>
                        <a:t>2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 smtClean="0">
                          <a:effectLst/>
                        </a:rPr>
                        <a:t>3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 smtClean="0">
                          <a:effectLst/>
                        </a:rPr>
                        <a:t>5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7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 smtClean="0">
                          <a:effectLst/>
                        </a:rPr>
                        <a:t>8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10032" y="206084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79596" y="206084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10032" y="291009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79596" y="291009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29288" y="372505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0032" y="372505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79596" y="37261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7936" y="45454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29288" y="45454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10032" y="45454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79596" y="45454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580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16632"/>
            <a:ext cx="8229600" cy="864096"/>
          </a:xfrm>
        </p:spPr>
        <p:txBody>
          <a:bodyPr/>
          <a:lstStyle/>
          <a:p>
            <a:r>
              <a:rPr lang="nb-NO" dirty="0" smtClean="0"/>
              <a:t>Omregningstabell </a:t>
            </a:r>
            <a:endParaRPr lang="nb-NO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19536" y="1196753"/>
          <a:ext cx="8503064" cy="48998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3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effectLst/>
                        </a:rPr>
                        <a:t>Desimale </a:t>
                      </a:r>
                      <a:r>
                        <a:rPr lang="nb-NO" sz="2000" dirty="0" smtClean="0">
                          <a:effectLst/>
                        </a:rPr>
                        <a:t>tall</a:t>
                      </a:r>
                      <a:endParaRPr lang="nb-NO" sz="2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128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64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32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16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8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4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2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1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10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17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25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7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98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2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effectLst/>
                        </a:rPr>
                        <a:t>135</a:t>
                      </a:r>
                      <a:endParaRPr lang="nb-NO" sz="2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1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Ip</a:t>
            </a:r>
            <a:r>
              <a:rPr lang="nb-NO" dirty="0" smtClean="0"/>
              <a:t>-adresse: 4 * 8 bits kode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402947" y="2378510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11001010</a:t>
            </a:r>
            <a:endParaRPr lang="nb-NO" sz="32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3559993" y="2378509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01000011</a:t>
            </a:r>
            <a:endParaRPr lang="nb-NO" sz="32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5565670" y="2378508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11100100</a:t>
            </a:r>
            <a:endParaRPr lang="nb-NO" sz="32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7571347" y="2378506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00000010</a:t>
            </a:r>
            <a:endParaRPr lang="nb-NO" sz="3200" dirty="0"/>
          </a:p>
        </p:txBody>
      </p:sp>
      <p:sp>
        <p:nvSpPr>
          <p:cNvPr id="7" name="Bildeforklaring formet som en sky 6"/>
          <p:cNvSpPr/>
          <p:nvPr/>
        </p:nvSpPr>
        <p:spPr>
          <a:xfrm>
            <a:off x="7288695" y="3706924"/>
            <a:ext cx="3776870" cy="1166191"/>
          </a:xfrm>
          <a:prstGeom prst="cloudCallout">
            <a:avLst>
              <a:gd name="adj1" fmla="val -21886"/>
              <a:gd name="adj2" fmla="val -7954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</a:rPr>
              <a:t>Hvor mange ulike IP-adresser gir dette?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1402947" y="3997631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256</a:t>
            </a:r>
            <a:endParaRPr lang="nb-NO" sz="3200" dirty="0"/>
          </a:p>
        </p:txBody>
      </p:sp>
      <p:sp>
        <p:nvSpPr>
          <p:cNvPr id="9" name="TekstSylinder 8"/>
          <p:cNvSpPr txBox="1"/>
          <p:nvPr/>
        </p:nvSpPr>
        <p:spPr>
          <a:xfrm>
            <a:off x="2692448" y="399310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256</a:t>
            </a:r>
            <a:endParaRPr lang="nb-NO" sz="3200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2308701" y="3997630"/>
            <a:ext cx="34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*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4772504" y="3993103"/>
            <a:ext cx="34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*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3559993" y="3993103"/>
            <a:ext cx="34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*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3903666" y="3993101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256</a:t>
            </a:r>
            <a:endParaRPr lang="nb-NO" sz="3200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5104360" y="3993101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256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24012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Teknologi og naturfag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872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Oppgave </a:t>
            </a:r>
            <a:r>
              <a:rPr lang="nb-NO" dirty="0" smtClean="0"/>
              <a:t>9: </a:t>
            </a:r>
            <a:r>
              <a:rPr lang="nb-NO" dirty="0" smtClean="0"/>
              <a:t>sorter bildene</a:t>
            </a:r>
            <a:endParaRPr lang="nb-NO" dirty="0"/>
          </a:p>
        </p:txBody>
      </p:sp>
      <p:grpSp>
        <p:nvGrpSpPr>
          <p:cNvPr id="3" name="Gruppe 2"/>
          <p:cNvGrpSpPr/>
          <p:nvPr/>
        </p:nvGrpSpPr>
        <p:grpSpPr>
          <a:xfrm>
            <a:off x="3433632" y="1441651"/>
            <a:ext cx="2254702" cy="1287059"/>
            <a:chOff x="25203" y="1293281"/>
            <a:chExt cx="2254702" cy="1287059"/>
          </a:xfrm>
        </p:grpSpPr>
        <p:pic>
          <p:nvPicPr>
            <p:cNvPr id="4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3" y="1293281"/>
              <a:ext cx="2254702" cy="1287059"/>
            </a:xfrm>
            <a:prstGeom prst="rect">
              <a:avLst/>
            </a:prstGeom>
          </p:spPr>
        </p:pic>
        <p:sp>
          <p:nvSpPr>
            <p:cNvPr id="5" name="TextBox 10"/>
            <p:cNvSpPr txBox="1"/>
            <p:nvPr/>
          </p:nvSpPr>
          <p:spPr>
            <a:xfrm>
              <a:off x="25203" y="1293281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/>
                <a:t>Ulv</a:t>
              </a:r>
              <a:endParaRPr lang="nb-NO" b="1" dirty="0"/>
            </a:p>
          </p:txBody>
        </p:sp>
      </p:grpSp>
      <p:grpSp>
        <p:nvGrpSpPr>
          <p:cNvPr id="6" name="Gruppe 5"/>
          <p:cNvGrpSpPr/>
          <p:nvPr/>
        </p:nvGrpSpPr>
        <p:grpSpPr>
          <a:xfrm>
            <a:off x="5738499" y="1544353"/>
            <a:ext cx="1938360" cy="2051716"/>
            <a:chOff x="3157896" y="205889"/>
            <a:chExt cx="2628424" cy="2612905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1244" y="575221"/>
              <a:ext cx="2545076" cy="2243573"/>
            </a:xfrm>
            <a:prstGeom prst="rect">
              <a:avLst/>
            </a:prstGeom>
          </p:spPr>
        </p:pic>
        <p:sp>
          <p:nvSpPr>
            <p:cNvPr id="8" name="TextBox 11"/>
            <p:cNvSpPr txBox="1"/>
            <p:nvPr/>
          </p:nvSpPr>
          <p:spPr>
            <a:xfrm>
              <a:off x="3157896" y="205889"/>
              <a:ext cx="2437074" cy="39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/>
                <a:t>Opplæringsloven</a:t>
              </a:r>
              <a:endParaRPr lang="nb-NO" b="1" dirty="0"/>
            </a:p>
          </p:txBody>
        </p:sp>
      </p:grpSp>
      <p:grpSp>
        <p:nvGrpSpPr>
          <p:cNvPr id="9" name="Gruppe 8"/>
          <p:cNvGrpSpPr/>
          <p:nvPr/>
        </p:nvGrpSpPr>
        <p:grpSpPr>
          <a:xfrm>
            <a:off x="7990301" y="1238789"/>
            <a:ext cx="1575775" cy="2170064"/>
            <a:chOff x="6709401" y="31164"/>
            <a:chExt cx="2053546" cy="2924944"/>
          </a:xfrm>
        </p:grpSpPr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401" y="31164"/>
              <a:ext cx="1908069" cy="2924944"/>
            </a:xfrm>
            <a:prstGeom prst="rect">
              <a:avLst/>
            </a:prstGeom>
          </p:spPr>
        </p:pic>
        <p:sp>
          <p:nvSpPr>
            <p:cNvPr id="11" name="TextBox 12"/>
            <p:cNvSpPr txBox="1"/>
            <p:nvPr/>
          </p:nvSpPr>
          <p:spPr>
            <a:xfrm>
              <a:off x="6834065" y="74456"/>
              <a:ext cx="19288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>
                  <a:solidFill>
                    <a:schemeClr val="bg1"/>
                  </a:solidFill>
                </a:rPr>
                <a:t>Grantre</a:t>
              </a:r>
              <a:endParaRPr lang="nb-NO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pe 11"/>
          <p:cNvGrpSpPr/>
          <p:nvPr/>
        </p:nvGrpSpPr>
        <p:grpSpPr>
          <a:xfrm>
            <a:off x="9832463" y="1995056"/>
            <a:ext cx="1670835" cy="1668689"/>
            <a:chOff x="9679850" y="74456"/>
            <a:chExt cx="2143125" cy="2143125"/>
          </a:xfrm>
        </p:grpSpPr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9850" y="74456"/>
              <a:ext cx="2143125" cy="21431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483933" y="166577"/>
              <a:ext cx="1339042" cy="39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>
                  <a:solidFill>
                    <a:schemeClr val="bg1"/>
                  </a:solidFill>
                </a:rPr>
                <a:t>Rasehund</a:t>
              </a:r>
              <a:endParaRPr lang="nb-NO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pe 14"/>
          <p:cNvGrpSpPr/>
          <p:nvPr/>
        </p:nvGrpSpPr>
        <p:grpSpPr>
          <a:xfrm>
            <a:off x="8688720" y="3554014"/>
            <a:ext cx="2352947" cy="1871662"/>
            <a:chOff x="8775263" y="3109917"/>
            <a:chExt cx="2352947" cy="1871662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 rotWithShape="1">
            <a:blip r:embed="rId6"/>
            <a:srcRect r="21428"/>
            <a:stretch/>
          </p:blipFill>
          <p:spPr>
            <a:xfrm>
              <a:off x="8775263" y="3109917"/>
              <a:ext cx="2352947" cy="1871662"/>
            </a:xfrm>
            <a:prstGeom prst="rect">
              <a:avLst/>
            </a:prstGeom>
          </p:spPr>
        </p:pic>
        <p:sp>
          <p:nvSpPr>
            <p:cNvPr id="17" name="TextBox 14"/>
            <p:cNvSpPr txBox="1"/>
            <p:nvPr/>
          </p:nvSpPr>
          <p:spPr>
            <a:xfrm>
              <a:off x="8775263" y="3129992"/>
              <a:ext cx="1928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/>
                <a:t>Brød</a:t>
              </a:r>
              <a:endParaRPr lang="nb-NO" b="1" dirty="0"/>
            </a:p>
          </p:txBody>
        </p:sp>
      </p:grpSp>
      <p:grpSp>
        <p:nvGrpSpPr>
          <p:cNvPr id="18" name="Gruppe 17"/>
          <p:cNvGrpSpPr/>
          <p:nvPr/>
        </p:nvGrpSpPr>
        <p:grpSpPr>
          <a:xfrm>
            <a:off x="2407948" y="2688960"/>
            <a:ext cx="1992689" cy="2099440"/>
            <a:chOff x="3056895" y="4077235"/>
            <a:chExt cx="1992689" cy="2099440"/>
          </a:xfrm>
        </p:grpSpPr>
        <p:pic>
          <p:nvPicPr>
            <p:cNvPr id="19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1" t="18500" r="5901" b="19550"/>
            <a:stretch/>
          </p:blipFill>
          <p:spPr>
            <a:xfrm>
              <a:off x="3056895" y="4077235"/>
              <a:ext cx="1992689" cy="2099440"/>
            </a:xfrm>
            <a:prstGeom prst="rect">
              <a:avLst/>
            </a:prstGeom>
          </p:spPr>
        </p:pic>
        <p:sp>
          <p:nvSpPr>
            <p:cNvPr id="20" name="TextBox 17"/>
            <p:cNvSpPr txBox="1"/>
            <p:nvPr/>
          </p:nvSpPr>
          <p:spPr>
            <a:xfrm>
              <a:off x="3414317" y="4942289"/>
              <a:ext cx="14160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err="1" smtClean="0">
                  <a:solidFill>
                    <a:schemeClr val="bg1"/>
                  </a:solidFill>
                </a:rPr>
                <a:t>Mariusgenser</a:t>
              </a:r>
              <a:endParaRPr lang="nb-NO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uppe 20"/>
          <p:cNvGrpSpPr/>
          <p:nvPr/>
        </p:nvGrpSpPr>
        <p:grpSpPr>
          <a:xfrm>
            <a:off x="839034" y="2068731"/>
            <a:ext cx="1403185" cy="2061846"/>
            <a:chOff x="1144044" y="3689423"/>
            <a:chExt cx="1403185" cy="2061846"/>
          </a:xfrm>
        </p:grpSpPr>
        <p:pic>
          <p:nvPicPr>
            <p:cNvPr id="22" name="Content Placeholder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1" r="20945"/>
            <a:stretch/>
          </p:blipFill>
          <p:spPr>
            <a:xfrm>
              <a:off x="1144044" y="4050040"/>
              <a:ext cx="1232628" cy="1701229"/>
            </a:xfrm>
            <a:prstGeom prst="rect">
              <a:avLst/>
            </a:prstGeom>
          </p:spPr>
        </p:pic>
        <p:sp>
          <p:nvSpPr>
            <p:cNvPr id="23" name="TextBox 18"/>
            <p:cNvSpPr txBox="1"/>
            <p:nvPr/>
          </p:nvSpPr>
          <p:spPr>
            <a:xfrm>
              <a:off x="1144044" y="3689423"/>
              <a:ext cx="14031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/>
                <a:t>Smarttelefon</a:t>
              </a:r>
              <a:endParaRPr lang="nb-NO" b="1" dirty="0"/>
            </a:p>
          </p:txBody>
        </p:sp>
      </p:grpSp>
      <p:grpSp>
        <p:nvGrpSpPr>
          <p:cNvPr id="24" name="Gruppe 23"/>
          <p:cNvGrpSpPr/>
          <p:nvPr/>
        </p:nvGrpSpPr>
        <p:grpSpPr>
          <a:xfrm>
            <a:off x="5815406" y="3707902"/>
            <a:ext cx="2635019" cy="1480183"/>
            <a:chOff x="5310319" y="4566853"/>
            <a:chExt cx="2635019" cy="1480183"/>
          </a:xfrm>
        </p:grpSpPr>
        <p:pic>
          <p:nvPicPr>
            <p:cNvPr id="25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319" y="4566853"/>
              <a:ext cx="2635019" cy="148018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6679099" y="4612247"/>
              <a:ext cx="12662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/>
                <a:t>Apple </a:t>
              </a:r>
              <a:r>
                <a:rPr lang="nb-NO" b="1" dirty="0" err="1" smtClean="0"/>
                <a:t>iCar</a:t>
              </a:r>
              <a:endParaRPr lang="nb-NO" b="1" dirty="0"/>
            </a:p>
          </p:txBody>
        </p:sp>
      </p:grpSp>
      <p:sp>
        <p:nvSpPr>
          <p:cNvPr id="27" name="Pil mot venstre og høyre 26"/>
          <p:cNvSpPr/>
          <p:nvPr/>
        </p:nvSpPr>
        <p:spPr>
          <a:xfrm>
            <a:off x="912354" y="5605633"/>
            <a:ext cx="10399776" cy="256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kstSylinder 27"/>
          <p:cNvSpPr txBox="1"/>
          <p:nvPr/>
        </p:nvSpPr>
        <p:spPr>
          <a:xfrm>
            <a:off x="529359" y="596601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Teknologi</a:t>
            </a:r>
            <a:endParaRPr lang="nb-NO" dirty="0"/>
          </a:p>
        </p:txBody>
      </p:sp>
      <p:sp>
        <p:nvSpPr>
          <p:cNvPr id="29" name="TekstSylinder 28"/>
          <p:cNvSpPr txBox="1"/>
          <p:nvPr/>
        </p:nvSpPr>
        <p:spPr>
          <a:xfrm>
            <a:off x="10538929" y="5966017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Ikke teknologi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73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/>
        </p:nvGrpSpPr>
        <p:grpSpPr>
          <a:xfrm>
            <a:off x="0" y="0"/>
            <a:ext cx="12192000" cy="6972300"/>
            <a:chOff x="1392723" y="385206"/>
            <a:chExt cx="9144000" cy="5916716"/>
          </a:xfrm>
        </p:grpSpPr>
        <p:pic>
          <p:nvPicPr>
            <p:cNvPr id="272" name="Google Shape;272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92723" y="385206"/>
              <a:ext cx="9144000" cy="59167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14"/>
            <p:cNvSpPr txBox="1"/>
            <p:nvPr/>
          </p:nvSpPr>
          <p:spPr>
            <a:xfrm>
              <a:off x="8946263" y="5769417"/>
              <a:ext cx="159046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ES" sz="1600" b="0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Comic Sans MS" panose="030F0702030302020204" pitchFamily="66" charset="0"/>
                  <a:ea typeface="Calibri"/>
                  <a:cs typeface="Calibri"/>
                  <a:sym typeface="Calibri"/>
                </a:rPr>
                <a:t>Rim Tusvik</a:t>
              </a:r>
              <a:endParaRPr sz="12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273" name="Google Shape;273;p14"/>
          <p:cNvSpPr/>
          <p:nvPr/>
        </p:nvSpPr>
        <p:spPr>
          <a:xfrm>
            <a:off x="6006548" y="167756"/>
            <a:ext cx="3235004" cy="1333844"/>
          </a:xfrm>
          <a:prstGeom prst="wedgeRoundRectCallout">
            <a:avLst>
              <a:gd name="adj1" fmla="val -52177"/>
              <a:gd name="adj2" fmla="val 96438"/>
              <a:gd name="adj3" fmla="val 16667"/>
            </a:avLst>
          </a:prstGeom>
          <a:solidFill>
            <a:srgbClr val="BFBFB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Teknologi er læren om tingenes verden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73;p14"/>
          <p:cNvSpPr/>
          <p:nvPr/>
        </p:nvSpPr>
        <p:spPr>
          <a:xfrm>
            <a:off x="304248" y="5271752"/>
            <a:ext cx="7036352" cy="1141748"/>
          </a:xfrm>
          <a:prstGeom prst="wedgeRoundRectCallout">
            <a:avLst>
              <a:gd name="adj1" fmla="val 35374"/>
              <a:gd name="adj2" fmla="val -67329"/>
              <a:gd name="adj3" fmla="val 16667"/>
            </a:avLst>
          </a:prstGeom>
          <a:solidFill>
            <a:srgbClr val="BFBFB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Sentrale begreper er system, funksjon, form,materialer og materialegenskaper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2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51767"/>
            <a:ext cx="10739034" cy="900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Funksjon, form, materialer og materialegenskaper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11546" y="2017075"/>
            <a:ext cx="3768907" cy="3383764"/>
          </a:xfrm>
          <a:prstGeom prst="rect">
            <a:avLst/>
          </a:prstGeom>
        </p:spPr>
      </p:pic>
      <p:sp>
        <p:nvSpPr>
          <p:cNvPr id="4" name="Bildeforklaring formet som et avrundet rektangel 3"/>
          <p:cNvSpPr/>
          <p:nvPr/>
        </p:nvSpPr>
        <p:spPr>
          <a:xfrm>
            <a:off x="1193800" y="1496375"/>
            <a:ext cx="2565400" cy="1041400"/>
          </a:xfrm>
          <a:prstGeom prst="wedgeRoundRectCallout">
            <a:avLst>
              <a:gd name="adj1" fmla="val 78577"/>
              <a:gd name="adj2" fmla="val 442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accent1">
                    <a:lumMod val="75000"/>
                  </a:schemeClr>
                </a:solidFill>
              </a:rPr>
              <a:t>Funksjon?</a:t>
            </a:r>
            <a:endParaRPr lang="nb-NO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Bildeforklaring formet som et avrundet rektangel 4"/>
          <p:cNvSpPr/>
          <p:nvPr/>
        </p:nvSpPr>
        <p:spPr>
          <a:xfrm>
            <a:off x="1320800" y="4493575"/>
            <a:ext cx="2565400" cy="1041400"/>
          </a:xfrm>
          <a:prstGeom prst="wedgeRoundRectCallout">
            <a:avLst>
              <a:gd name="adj1" fmla="val 71151"/>
              <a:gd name="adj2" fmla="val -5823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accent1">
                    <a:lumMod val="75000"/>
                  </a:schemeClr>
                </a:solidFill>
              </a:rPr>
              <a:t>Materialer?</a:t>
            </a:r>
            <a:endParaRPr lang="nb-NO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Bildeforklaring formet som et avrundet rektangel 5"/>
          <p:cNvSpPr/>
          <p:nvPr/>
        </p:nvSpPr>
        <p:spPr>
          <a:xfrm>
            <a:off x="7980452" y="4880139"/>
            <a:ext cx="3233647" cy="1041400"/>
          </a:xfrm>
          <a:prstGeom prst="wedgeRoundRectCallout">
            <a:avLst>
              <a:gd name="adj1" fmla="val -70722"/>
              <a:gd name="adj2" fmla="val -5091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accent1">
                    <a:lumMod val="75000"/>
                  </a:schemeClr>
                </a:solidFill>
              </a:rPr>
              <a:t>Materialegenskaper?</a:t>
            </a:r>
            <a:endParaRPr lang="nb-NO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Bildeforklaring formet som et avrundet rektangel 6"/>
          <p:cNvSpPr/>
          <p:nvPr/>
        </p:nvSpPr>
        <p:spPr>
          <a:xfrm>
            <a:off x="7797800" y="1648775"/>
            <a:ext cx="2565400" cy="1041400"/>
          </a:xfrm>
          <a:prstGeom prst="wedgeRoundRectCallout">
            <a:avLst>
              <a:gd name="adj1" fmla="val -68453"/>
              <a:gd name="adj2" fmla="val 5518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accent1">
                    <a:lumMod val="75000"/>
                  </a:schemeClr>
                </a:solidFill>
              </a:rPr>
              <a:t>Form?</a:t>
            </a:r>
            <a:endParaRPr lang="nb-NO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9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136" y="597678"/>
            <a:ext cx="6072834" cy="531075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7"/>
          <p:cNvSpPr txBox="1"/>
          <p:nvPr/>
        </p:nvSpPr>
        <p:spPr>
          <a:xfrm>
            <a:off x="564775" y="410135"/>
            <a:ext cx="6239437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80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Internett fanger</a:t>
            </a:r>
            <a:endParaRPr sz="8000" b="1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12316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6" y="1339273"/>
            <a:ext cx="5590284" cy="4472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1428"/>
          <a:stretch/>
        </p:blipFill>
        <p:spPr>
          <a:xfrm>
            <a:off x="5442526" y="1540452"/>
            <a:ext cx="5521037" cy="439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4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 smtClean="0"/>
              <a:t>Naturfag og teknologi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9714" y="1600200"/>
            <a:ext cx="51949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Formålet med:</a:t>
            </a:r>
          </a:p>
          <a:p>
            <a:r>
              <a:rPr lang="nb-NO" dirty="0"/>
              <a:t>n</a:t>
            </a:r>
            <a:r>
              <a:rPr lang="nb-NO" dirty="0" smtClean="0"/>
              <a:t>aturfag er å</a:t>
            </a:r>
            <a:r>
              <a:rPr lang="nb-NO" i="1" dirty="0" smtClean="0"/>
              <a:t> forstå </a:t>
            </a:r>
            <a:r>
              <a:rPr lang="nb-NO" dirty="0" smtClean="0"/>
              <a:t>verden</a:t>
            </a:r>
          </a:p>
          <a:p>
            <a:r>
              <a:rPr lang="nb-NO" dirty="0"/>
              <a:t>t</a:t>
            </a:r>
            <a:r>
              <a:rPr lang="nb-NO" dirty="0" smtClean="0"/>
              <a:t>eknologi er å </a:t>
            </a:r>
            <a:r>
              <a:rPr lang="nb-NO" i="1" dirty="0" smtClean="0"/>
              <a:t>endre</a:t>
            </a:r>
            <a:r>
              <a:rPr lang="nb-NO" dirty="0" smtClean="0"/>
              <a:t> verden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dirty="0" smtClean="0"/>
              <a:t>Teknologi er i sin natur verdiladet (virkning/bivirkning)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664076"/>
            <a:ext cx="2971822" cy="1872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52" y="2904927"/>
            <a:ext cx="3025948" cy="1692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143" y="5048048"/>
            <a:ext cx="3275856" cy="18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Naturfag i teknologi, teknologi i naturfag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4077072"/>
            <a:ext cx="3010854" cy="240868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04" y="1329428"/>
            <a:ext cx="1991662" cy="2518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1628800"/>
            <a:ext cx="3117107" cy="20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19" y="4077072"/>
            <a:ext cx="3044952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1" y="2060848"/>
            <a:ext cx="5869757" cy="309634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331804" y="223481"/>
            <a:ext cx="4104456" cy="21602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b="1" dirty="0"/>
              <a:t>Hvilket behov fyller dette produktet?</a:t>
            </a:r>
          </a:p>
          <a:p>
            <a:pPr algn="ctr"/>
            <a:r>
              <a:rPr lang="nb-NO" sz="2000" b="1" dirty="0"/>
              <a:t>(funksjon)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6403474" y="1214184"/>
            <a:ext cx="4104456" cy="1898618"/>
          </a:xfrm>
          <a:prstGeom prst="cloudCallout">
            <a:avLst>
              <a:gd name="adj1" fmla="val -50431"/>
              <a:gd name="adj2" fmla="val 50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b="1" dirty="0"/>
              <a:t>Hvordan virker det?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6858" y="5661248"/>
            <a:ext cx="8767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Viktige begreper: funksjon, form, materialer og egenskaper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6858" y="377661"/>
            <a:ext cx="324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Sentrale spørsmål i teknologi: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6384032" y="2667549"/>
            <a:ext cx="4104456" cy="1898618"/>
          </a:xfrm>
          <a:prstGeom prst="cloudCallout">
            <a:avLst>
              <a:gd name="adj1" fmla="val -53932"/>
              <a:gd name="adj2" fmla="val -200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b="1" dirty="0"/>
              <a:t>Har det noen bivirkninger?</a:t>
            </a:r>
          </a:p>
        </p:txBody>
      </p:sp>
    </p:spTree>
    <p:extLst>
      <p:ext uri="{BB962C8B-B14F-4D97-AF65-F5344CB8AC3E}">
        <p14:creationId xmlns:p14="http://schemas.microsoft.com/office/powerpoint/2010/main" val="24800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Teknologi i LK20: kjerneelement i naturfag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711200" y="1536700"/>
            <a:ext cx="985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Elevene skal </a:t>
            </a:r>
            <a:r>
              <a:rPr lang="nb-NO" sz="2400" b="1" i="1" dirty="0"/>
              <a:t>forstå</a:t>
            </a:r>
            <a:r>
              <a:rPr lang="nb-NO" sz="2400" dirty="0"/>
              <a:t>, </a:t>
            </a:r>
            <a:r>
              <a:rPr lang="nb-NO" sz="2400" b="1" i="1" dirty="0"/>
              <a:t>skape</a:t>
            </a:r>
            <a:r>
              <a:rPr lang="nb-NO" sz="2400" dirty="0"/>
              <a:t> og </a:t>
            </a:r>
            <a:r>
              <a:rPr lang="nb-NO" sz="2400" b="1" i="1" dirty="0"/>
              <a:t>bruke</a:t>
            </a:r>
            <a:r>
              <a:rPr lang="nb-NO" sz="2400" dirty="0"/>
              <a:t> teknologi, inkludert programmering og modellering, i arbeid med naturfag. </a:t>
            </a:r>
            <a:endParaRPr lang="nb-NO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Gjennom </a:t>
            </a:r>
            <a:r>
              <a:rPr lang="nb-NO" sz="2400" dirty="0"/>
              <a:t>å bruke og skape teknologi kan elevene kombinere erfaring og faglig kunnskap med å </a:t>
            </a:r>
            <a:r>
              <a:rPr lang="nb-NO" sz="2400" b="1" i="1" dirty="0"/>
              <a:t>tenke kreativt og nyskapende</a:t>
            </a:r>
            <a:r>
              <a:rPr lang="nb-NO" sz="2400" dirty="0"/>
              <a:t>. </a:t>
            </a:r>
            <a:endParaRPr lang="nb-NO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Elevene </a:t>
            </a:r>
            <a:r>
              <a:rPr lang="nb-NO" sz="2400" dirty="0"/>
              <a:t>skal </a:t>
            </a:r>
            <a:r>
              <a:rPr lang="nb-NO" sz="2400" b="1" i="1" dirty="0"/>
              <a:t>forstå</a:t>
            </a:r>
            <a:r>
              <a:rPr lang="nb-NO" sz="2400" dirty="0"/>
              <a:t> teknologiske prinsipper og virkemåter. </a:t>
            </a:r>
            <a:endParaRPr lang="nb-NO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De </a:t>
            </a:r>
            <a:r>
              <a:rPr lang="nb-NO" sz="2400" dirty="0"/>
              <a:t>skal </a:t>
            </a:r>
            <a:r>
              <a:rPr lang="nb-NO" sz="2400" b="1" i="1" dirty="0"/>
              <a:t>vurdere</a:t>
            </a:r>
            <a:r>
              <a:rPr lang="nb-NO" sz="2400" dirty="0"/>
              <a:t> hvordan teknologi kan bidra til løsninger, men også skape nye utfordringer. </a:t>
            </a:r>
            <a:r>
              <a:rPr lang="nb-NO" sz="2400" dirty="0" smtClean="0"/>
              <a:t>Kunnskap </a:t>
            </a:r>
            <a:r>
              <a:rPr lang="nb-NO" sz="2400" dirty="0"/>
              <a:t>om og kompetanse innenfor teknologi er derfor viktig i et </a:t>
            </a:r>
            <a:r>
              <a:rPr lang="nb-NO" sz="2400" dirty="0" err="1"/>
              <a:t>bærekraftsperspektiv</a:t>
            </a:r>
            <a:r>
              <a:rPr lang="nb-NO" sz="2400" dirty="0"/>
              <a:t>. </a:t>
            </a:r>
            <a:endParaRPr lang="nb-NO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Arbeid </a:t>
            </a:r>
            <a:r>
              <a:rPr lang="nb-NO" sz="2400" dirty="0"/>
              <a:t>med kjerneelementet teknologi skal </a:t>
            </a:r>
            <a:r>
              <a:rPr lang="nb-NO" sz="2400" b="1" i="1" dirty="0"/>
              <a:t>kombineres</a:t>
            </a:r>
            <a:r>
              <a:rPr lang="nb-NO" sz="2400" dirty="0"/>
              <a:t> med arbeid knyttet til de andre kjerneelementene.</a:t>
            </a:r>
          </a:p>
        </p:txBody>
      </p:sp>
    </p:spTree>
    <p:extLst>
      <p:ext uri="{BB962C8B-B14F-4D97-AF65-F5344CB8AC3E}">
        <p14:creationId xmlns:p14="http://schemas.microsoft.com/office/powerpoint/2010/main" val="345841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Installer </a:t>
            </a:r>
            <a:r>
              <a:rPr lang="nb-NO" dirty="0" err="1" smtClean="0"/>
              <a:t>Makecode</a:t>
            </a:r>
            <a:r>
              <a:rPr lang="nb-NO" dirty="0" smtClean="0"/>
              <a:t> </a:t>
            </a:r>
            <a:r>
              <a:rPr lang="nb-NO" dirty="0" err="1" smtClean="0"/>
              <a:t>App</a:t>
            </a:r>
            <a:r>
              <a:rPr lang="nb-NO" dirty="0" smtClean="0"/>
              <a:t> til neste gang?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144" y="1941479"/>
            <a:ext cx="6419712" cy="483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8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adf6f7aad3_1_12"/>
          <p:cNvSpPr txBox="1">
            <a:spLocks noGrp="1"/>
          </p:cNvSpPr>
          <p:nvPr>
            <p:ph type="title"/>
          </p:nvPr>
        </p:nvSpPr>
        <p:spPr>
          <a:xfrm>
            <a:off x="839788" y="153556"/>
            <a:ext cx="10515600" cy="90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700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b-NO" dirty="0" smtClean="0"/>
              <a:t>Hva tenker jeg på…</a:t>
            </a:r>
            <a:endParaRPr dirty="0"/>
          </a:p>
        </p:txBody>
      </p:sp>
      <p:sp>
        <p:nvSpPr>
          <p:cNvPr id="131" name="Google Shape;131;gadf6f7aad3_1_12"/>
          <p:cNvSpPr/>
          <p:nvPr/>
        </p:nvSpPr>
        <p:spPr>
          <a:xfrm>
            <a:off x="4059516" y="3260282"/>
            <a:ext cx="1458379" cy="1060711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b-NO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x-none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</a:t>
            </a:r>
            <a:r>
              <a:rPr lang="nb-NO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x-none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x-none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snap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adf6f7aad3_1_12"/>
          <p:cNvSpPr/>
          <p:nvPr/>
        </p:nvSpPr>
        <p:spPr>
          <a:xfrm>
            <a:off x="8572882" y="4572223"/>
            <a:ext cx="2274799" cy="1268077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b-NO" sz="2000" dirty="0">
                <a:solidFill>
                  <a:schemeClr val="dk1"/>
                </a:solidFill>
              </a:rPr>
              <a:t>L</a:t>
            </a:r>
            <a:r>
              <a:rPr lang="x-none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ogge </a:t>
            </a:r>
            <a:r>
              <a:rPr lang="x-none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inn på noen andres Netflix-konto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adf6f7aad3_1_12"/>
          <p:cNvSpPr/>
          <p:nvPr/>
        </p:nvSpPr>
        <p:spPr>
          <a:xfrm>
            <a:off x="5517895" y="1669477"/>
            <a:ext cx="2346251" cy="973621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b-NO" sz="2000" dirty="0" smtClean="0">
                <a:solidFill>
                  <a:schemeClr val="dk1"/>
                </a:solidFill>
              </a:rPr>
              <a:t>Gjøre </a:t>
            </a:r>
            <a:r>
              <a:rPr lang="x-none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 </a:t>
            </a:r>
            <a:r>
              <a:rPr lang="x-none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googlesøk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adf6f7aad3_1_12"/>
          <p:cNvSpPr/>
          <p:nvPr/>
        </p:nvSpPr>
        <p:spPr>
          <a:xfrm>
            <a:off x="8299045" y="2722414"/>
            <a:ext cx="2303774" cy="1073733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b-NO" sz="2000" dirty="0">
                <a:solidFill>
                  <a:schemeClr val="dk1"/>
                </a:solidFill>
              </a:rPr>
              <a:t>S</a:t>
            </a:r>
            <a:r>
              <a:rPr lang="x-none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ende </a:t>
            </a:r>
            <a:r>
              <a:rPr lang="x-none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SMS  </a:t>
            </a:r>
            <a:r>
              <a:rPr lang="x-none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siste uka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adf6f7aad3_1_12"/>
          <p:cNvSpPr/>
          <p:nvPr/>
        </p:nvSpPr>
        <p:spPr>
          <a:xfrm>
            <a:off x="3491193" y="5206261"/>
            <a:ext cx="1846849" cy="964038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x-none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tyvlast</a:t>
            </a:r>
            <a:r>
              <a:rPr lang="nb-NO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x-none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x-none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ned en film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adf6f7aad3_1_12"/>
          <p:cNvSpPr/>
          <p:nvPr/>
        </p:nvSpPr>
        <p:spPr>
          <a:xfrm>
            <a:off x="6325252" y="3790638"/>
            <a:ext cx="1817458" cy="1312333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b-NO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x-none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aste</a:t>
            </a:r>
            <a:r>
              <a:rPr lang="nb-NO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x-none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ned </a:t>
            </a:r>
            <a:r>
              <a:rPr lang="x-non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spilleliste på Spotify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adf6f7aad3_1_12"/>
          <p:cNvSpPr/>
          <p:nvPr/>
        </p:nvSpPr>
        <p:spPr>
          <a:xfrm>
            <a:off x="1191870" y="4095613"/>
            <a:ext cx="1846849" cy="964038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b-NO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x-none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ruk</a:t>
            </a:r>
            <a:r>
              <a:rPr lang="nb-NO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x-none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emojies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8" name="Google Shape;138;gadf6f7aad3_1_12"/>
          <p:cNvGraphicFramePr/>
          <p:nvPr/>
        </p:nvGraphicFramePr>
        <p:xfrm>
          <a:off x="9450932" y="624962"/>
          <a:ext cx="1651176" cy="1626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r:id="rId4" imgW="1651176" imgH="1626046" progId="">
                  <p:embed/>
                </p:oleObj>
              </mc:Choice>
              <mc:Fallback>
                <p:oleObj r:id="rId4" imgW="1651176" imgH="1626046" progId="">
                  <p:embed/>
                  <p:pic>
                    <p:nvPicPr>
                      <p:cNvPr id="138" name="Google Shape;138;gadf6f7aad3_1_12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9450932" y="624962"/>
                        <a:ext cx="1651176" cy="1626046"/>
                      </a:xfrm>
                      <a:prstGeom prst="rect">
                        <a:avLst/>
                      </a:prstGeom>
                      <a:noFill/>
                      <a:ln w="1905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" name="Google Shape;139;gadf6f7aad3_1_12"/>
          <p:cNvSpPr txBox="1"/>
          <p:nvPr/>
        </p:nvSpPr>
        <p:spPr>
          <a:xfrm>
            <a:off x="9450932" y="892889"/>
            <a:ext cx="9444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400" dirty="0">
                <a:latin typeface="Arial Narrow"/>
                <a:ea typeface="Arial Narrow"/>
                <a:cs typeface="Arial Narrow"/>
                <a:sym typeface="Arial Narrow"/>
              </a:rPr>
              <a:t>5</a:t>
            </a:r>
            <a:r>
              <a:rPr lang="x-none" sz="2400" b="0" i="0" u="none" strike="noStrike" cap="none" dirty="0" smtClean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x-none" sz="24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min</a:t>
            </a:r>
            <a:endParaRPr dirty="0"/>
          </a:p>
        </p:txBody>
      </p:sp>
      <p:sp>
        <p:nvSpPr>
          <p:cNvPr id="12" name="Google Shape;131;gadf6f7aad3_1_12"/>
          <p:cNvSpPr/>
          <p:nvPr/>
        </p:nvSpPr>
        <p:spPr>
          <a:xfrm>
            <a:off x="1191870" y="1354554"/>
            <a:ext cx="2618130" cy="1321009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b-NO" sz="2000" dirty="0" smtClean="0">
                <a:solidFill>
                  <a:schemeClr val="dk1"/>
                </a:solidFill>
              </a:rPr>
              <a:t>Legge ut en dansevideo på </a:t>
            </a:r>
            <a:r>
              <a:rPr lang="nb-NO" sz="2000" dirty="0" err="1" smtClean="0">
                <a:solidFill>
                  <a:schemeClr val="dk1"/>
                </a:solidFill>
              </a:rPr>
              <a:t>TikTok</a:t>
            </a:r>
            <a:r>
              <a:rPr lang="x-none" sz="2000" b="0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adf6f7aad3_1_12"/>
          <p:cNvSpPr txBox="1">
            <a:spLocks noGrp="1"/>
          </p:cNvSpPr>
          <p:nvPr>
            <p:ph type="title"/>
          </p:nvPr>
        </p:nvSpPr>
        <p:spPr>
          <a:xfrm>
            <a:off x="839788" y="153556"/>
            <a:ext cx="10515600" cy="90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700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b-NO" dirty="0" smtClean="0"/>
              <a:t>Velg et av utsagnene:</a:t>
            </a:r>
            <a:endParaRPr dirty="0"/>
          </a:p>
        </p:txBody>
      </p:sp>
      <p:sp>
        <p:nvSpPr>
          <p:cNvPr id="131" name="Google Shape;131;gadf6f7aad3_1_12"/>
          <p:cNvSpPr/>
          <p:nvPr/>
        </p:nvSpPr>
        <p:spPr>
          <a:xfrm>
            <a:off x="5523261" y="3491367"/>
            <a:ext cx="1054726" cy="927349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b-NO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x-none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</a:t>
            </a:r>
            <a:r>
              <a:rPr lang="nb-NO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x-none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x-non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snap 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adf6f7aad3_1_12"/>
          <p:cNvSpPr/>
          <p:nvPr/>
        </p:nvSpPr>
        <p:spPr>
          <a:xfrm>
            <a:off x="9456933" y="4706764"/>
            <a:ext cx="1645175" cy="1108643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b-NO" sz="1600" dirty="0">
                <a:solidFill>
                  <a:schemeClr val="dk1"/>
                </a:solidFill>
              </a:rPr>
              <a:t>L</a:t>
            </a:r>
            <a:r>
              <a:rPr lang="x-none" sz="1600" b="0" i="0" u="none" strike="noStrike" cap="none" dirty="0" smtClean="0">
                <a:solidFill>
                  <a:schemeClr val="dk1"/>
                </a:solidFill>
                <a:sym typeface="Arial"/>
              </a:rPr>
              <a:t>ogge </a:t>
            </a:r>
            <a:r>
              <a:rPr lang="x-none" sz="1600" b="0" i="0" u="none" strike="noStrike" cap="none" dirty="0">
                <a:solidFill>
                  <a:schemeClr val="dk1"/>
                </a:solidFill>
                <a:sym typeface="Arial"/>
              </a:rPr>
              <a:t>inn på noen andres Netflix-konto 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adf6f7aad3_1_12"/>
          <p:cNvSpPr/>
          <p:nvPr/>
        </p:nvSpPr>
        <p:spPr>
          <a:xfrm>
            <a:off x="7110683" y="1622481"/>
            <a:ext cx="1696850" cy="851209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b-NO" sz="1600" dirty="0" smtClean="0">
                <a:solidFill>
                  <a:schemeClr val="dk1"/>
                </a:solidFill>
              </a:rPr>
              <a:t>Gjøre </a:t>
            </a:r>
            <a:r>
              <a:rPr lang="x-none" sz="1600" b="0" i="0" u="none" strike="noStrike" cap="none" dirty="0" smtClean="0">
                <a:solidFill>
                  <a:schemeClr val="dk1"/>
                </a:solidFill>
                <a:sym typeface="Arial"/>
              </a:rPr>
              <a:t>et </a:t>
            </a:r>
            <a:r>
              <a:rPr lang="x-none" sz="1600" b="0" i="0" u="none" strike="noStrike" cap="none" dirty="0">
                <a:solidFill>
                  <a:schemeClr val="dk1"/>
                </a:solidFill>
                <a:sym typeface="Arial"/>
              </a:rPr>
              <a:t>googlesøk 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adf6f7aad3_1_12"/>
          <p:cNvSpPr/>
          <p:nvPr/>
        </p:nvSpPr>
        <p:spPr>
          <a:xfrm>
            <a:off x="9183096" y="2832520"/>
            <a:ext cx="1666130" cy="93873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b-NO" sz="1600" dirty="0">
                <a:solidFill>
                  <a:schemeClr val="dk1"/>
                </a:solidFill>
              </a:rPr>
              <a:t>S</a:t>
            </a:r>
            <a:r>
              <a:rPr lang="x-none" sz="1600" b="0" i="0" u="none" strike="noStrike" cap="none" dirty="0" smtClean="0">
                <a:solidFill>
                  <a:schemeClr val="dk1"/>
                </a:solidFill>
                <a:sym typeface="Arial"/>
              </a:rPr>
              <a:t>ende </a:t>
            </a:r>
            <a:r>
              <a:rPr lang="x-none" sz="1600" b="0" i="0" u="none" strike="noStrike" cap="none" dirty="0">
                <a:solidFill>
                  <a:schemeClr val="dk1"/>
                </a:solidFill>
                <a:sym typeface="Arial"/>
              </a:rPr>
              <a:t>en SMS  </a:t>
            </a:r>
            <a:r>
              <a:rPr lang="x-none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siste uka 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adf6f7aad3_1_12"/>
          <p:cNvSpPr/>
          <p:nvPr/>
        </p:nvSpPr>
        <p:spPr>
          <a:xfrm>
            <a:off x="5696045" y="5454594"/>
            <a:ext cx="1335674" cy="842831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x-none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tyvlast</a:t>
            </a:r>
            <a:r>
              <a:rPr lang="nb-NO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x-none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x-non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ned en film 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adf6f7aad3_1_12"/>
          <p:cNvSpPr/>
          <p:nvPr/>
        </p:nvSpPr>
        <p:spPr>
          <a:xfrm>
            <a:off x="7209303" y="3930743"/>
            <a:ext cx="1314418" cy="1147335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b-NO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x-none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aste</a:t>
            </a:r>
            <a:r>
              <a:rPr lang="nb-NO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x-none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ned </a:t>
            </a:r>
            <a:r>
              <a:rPr lang="x-none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spilleliste på Spotify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adf6f7aad3_1_12"/>
          <p:cNvSpPr/>
          <p:nvPr/>
        </p:nvSpPr>
        <p:spPr>
          <a:xfrm>
            <a:off x="4248160" y="4668536"/>
            <a:ext cx="1335674" cy="842831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b-NO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x-none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ruk</a:t>
            </a:r>
            <a:r>
              <a:rPr lang="nb-NO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x-none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emojies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8" name="Google Shape;138;gadf6f7aad3_1_12"/>
          <p:cNvGraphicFramePr/>
          <p:nvPr/>
        </p:nvGraphicFramePr>
        <p:xfrm>
          <a:off x="9450932" y="624962"/>
          <a:ext cx="1651176" cy="1626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r:id="rId4" imgW="1651176" imgH="1626046" progId="">
                  <p:embed/>
                </p:oleObj>
              </mc:Choice>
              <mc:Fallback>
                <p:oleObj r:id="rId4" imgW="1651176" imgH="1626046" progId="">
                  <p:embed/>
                  <p:pic>
                    <p:nvPicPr>
                      <p:cNvPr id="138" name="Google Shape;138;gadf6f7aad3_1_12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9450932" y="624962"/>
                        <a:ext cx="1651176" cy="1626046"/>
                      </a:xfrm>
                      <a:prstGeom prst="rect">
                        <a:avLst/>
                      </a:prstGeom>
                      <a:noFill/>
                      <a:ln w="1905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" name="Google Shape;139;gadf6f7aad3_1_12"/>
          <p:cNvSpPr txBox="1"/>
          <p:nvPr/>
        </p:nvSpPr>
        <p:spPr>
          <a:xfrm>
            <a:off x="9450932" y="892889"/>
            <a:ext cx="9444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400" dirty="0">
                <a:latin typeface="Arial Narrow"/>
                <a:ea typeface="Arial Narrow"/>
                <a:cs typeface="Arial Narrow"/>
                <a:sym typeface="Arial Narrow"/>
              </a:rPr>
              <a:t>5</a:t>
            </a:r>
            <a:r>
              <a:rPr lang="x-none" sz="2400" b="0" i="0" u="none" strike="noStrike" cap="none" dirty="0" smtClean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x-none" sz="24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min</a:t>
            </a:r>
            <a:endParaRPr dirty="0"/>
          </a:p>
        </p:txBody>
      </p:sp>
      <p:sp>
        <p:nvSpPr>
          <p:cNvPr id="12" name="Google Shape;131;gadf6f7aad3_1_12"/>
          <p:cNvSpPr/>
          <p:nvPr/>
        </p:nvSpPr>
        <p:spPr>
          <a:xfrm>
            <a:off x="4239272" y="1727203"/>
            <a:ext cx="1893478" cy="115492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b-NO" sz="1600" dirty="0" smtClean="0">
                <a:solidFill>
                  <a:schemeClr val="dk1"/>
                </a:solidFill>
              </a:rPr>
              <a:t>Legge ut en dansevideo på </a:t>
            </a:r>
            <a:r>
              <a:rPr lang="nb-NO" sz="1600" dirty="0" err="1" smtClean="0">
                <a:solidFill>
                  <a:schemeClr val="dk1"/>
                </a:solidFill>
              </a:rPr>
              <a:t>TikTok</a:t>
            </a:r>
            <a:r>
              <a:rPr lang="x-none" sz="1600" b="0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9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46;p1"/>
          <p:cNvSpPr/>
          <p:nvPr/>
        </p:nvSpPr>
        <p:spPr>
          <a:xfrm>
            <a:off x="787195" y="1897045"/>
            <a:ext cx="2518865" cy="3748417"/>
          </a:xfrm>
          <a:prstGeom prst="wedgeRoundRectCallout">
            <a:avLst>
              <a:gd name="adj1" fmla="val 69667"/>
              <a:gd name="adj2" fmla="val 7637"/>
              <a:gd name="adj3" fmla="val 16667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x-none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Tenk</a:t>
            </a:r>
            <a:r>
              <a:rPr lang="x-none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forklar og tegn for hverandre hva som skjer når du gjør dette.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0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df6f7aad3_1_29"/>
          <p:cNvSpPr txBox="1">
            <a:spLocks noGrp="1"/>
          </p:cNvSpPr>
          <p:nvPr>
            <p:ph type="title"/>
          </p:nvPr>
        </p:nvSpPr>
        <p:spPr>
          <a:xfrm>
            <a:off x="838200" y="158937"/>
            <a:ext cx="10515600" cy="90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700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 smtClean="0"/>
              <a:t>Oppdrag</a:t>
            </a:r>
            <a:endParaRPr dirty="0"/>
          </a:p>
        </p:txBody>
      </p:sp>
      <p:sp>
        <p:nvSpPr>
          <p:cNvPr id="159" name="Google Shape;159;gadf6f7aad3_1_29"/>
          <p:cNvSpPr txBox="1">
            <a:spLocks noGrp="1"/>
          </p:cNvSpPr>
          <p:nvPr>
            <p:ph type="body" idx="1"/>
          </p:nvPr>
        </p:nvSpPr>
        <p:spPr>
          <a:xfrm>
            <a:off x="838200" y="3358891"/>
            <a:ext cx="10515600" cy="235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x-none" dirty="0"/>
              <a:t>Dere skal</a:t>
            </a:r>
            <a:endParaRPr dirty="0"/>
          </a:p>
          <a:p>
            <a:pPr marL="6286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x-none" dirty="0"/>
              <a:t>Lage en </a:t>
            </a:r>
            <a:r>
              <a:rPr lang="nb-NO" dirty="0" smtClean="0"/>
              <a:t>3D-</a:t>
            </a:r>
            <a:r>
              <a:rPr lang="x-none" dirty="0" smtClean="0"/>
              <a:t>modell </a:t>
            </a:r>
            <a:r>
              <a:rPr lang="x-none" dirty="0"/>
              <a:t>av internett og bruke modellen til å forklare hvordan </a:t>
            </a:r>
            <a:r>
              <a:rPr lang="nb-NO" dirty="0" smtClean="0"/>
              <a:t>systemet </a:t>
            </a:r>
            <a:r>
              <a:rPr lang="x-none" dirty="0" smtClean="0"/>
              <a:t>internett fungerer.</a:t>
            </a:r>
            <a:endParaRPr dirty="0"/>
          </a:p>
        </p:txBody>
      </p:sp>
      <p:graphicFrame>
        <p:nvGraphicFramePr>
          <p:cNvPr id="160" name="Google Shape;160;gadf6f7aad3_1_29"/>
          <p:cNvGraphicFramePr/>
          <p:nvPr/>
        </p:nvGraphicFramePr>
        <p:xfrm>
          <a:off x="9400031" y="925689"/>
          <a:ext cx="1745973" cy="2167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r:id="rId4" imgW="1745973" imgH="2167468" progId="">
                  <p:embed/>
                </p:oleObj>
              </mc:Choice>
              <mc:Fallback>
                <p:oleObj r:id="rId4" imgW="1745973" imgH="2167468" progId="">
                  <p:embed/>
                  <p:pic>
                    <p:nvPicPr>
                      <p:cNvPr id="160" name="Google Shape;160;gadf6f7aad3_1_29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9400031" y="925689"/>
                        <a:ext cx="1745973" cy="2167468"/>
                      </a:xfrm>
                      <a:prstGeom prst="rect">
                        <a:avLst/>
                      </a:prstGeom>
                      <a:noFill/>
                      <a:ln w="1905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8720</TotalTime>
  <Words>2374</Words>
  <Application>Microsoft Office PowerPoint</Application>
  <PresentationFormat>Widescreen</PresentationFormat>
  <Paragraphs>511</Paragraphs>
  <Slides>65</Slides>
  <Notes>8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0</vt:i4>
      </vt:variant>
      <vt:variant>
        <vt:lpstr>Lysbildetitler</vt:lpstr>
      </vt:variant>
      <vt:variant>
        <vt:i4>65</vt:i4>
      </vt:variant>
    </vt:vector>
  </HeadingPairs>
  <TitlesOfParts>
    <vt:vector size="73" baseType="lpstr">
      <vt:lpstr>Times New Roman</vt:lpstr>
      <vt:lpstr>Comic Sans MS</vt:lpstr>
      <vt:lpstr>Arial</vt:lpstr>
      <vt:lpstr>Amatic SC</vt:lpstr>
      <vt:lpstr>Calibri</vt:lpstr>
      <vt:lpstr>SimSun</vt:lpstr>
      <vt:lpstr>Arial Narrow</vt:lpstr>
      <vt:lpstr>Office-tema</vt:lpstr>
      <vt:lpstr>PowerPoint-presentasjon</vt:lpstr>
      <vt:lpstr>PowerPoint-presentasjon</vt:lpstr>
      <vt:lpstr>Teknologi og programmering</vt:lpstr>
      <vt:lpstr>Utprøving av opplegget?</vt:lpstr>
      <vt:lpstr>Innhold i samling 1:</vt:lpstr>
      <vt:lpstr>PowerPoint-presentasjon</vt:lpstr>
      <vt:lpstr>Hva tenker jeg på…</vt:lpstr>
      <vt:lpstr>Velg et av utsagnene:</vt:lpstr>
      <vt:lpstr>Oppdrag</vt:lpstr>
      <vt:lpstr>PowerPoint-presentasjon</vt:lpstr>
      <vt:lpstr>Viktige begreper:</vt:lpstr>
      <vt:lpstr>PowerPoint-presentasjon</vt:lpstr>
      <vt:lpstr>Finne muligheter:</vt:lpstr>
      <vt:lpstr>Server – hvor er «skyen»?</vt:lpstr>
      <vt:lpstr>URL: Uniform Resource Locator</vt:lpstr>
      <vt:lpstr>Skisse:</vt:lpstr>
      <vt:lpstr>Datasenter</vt:lpstr>
      <vt:lpstr>Ruter – trafikkdirigering i nettverket</vt:lpstr>
      <vt:lpstr>Oppgave – oppskrift for å finne korteste veg</vt:lpstr>
      <vt:lpstr>Oppgave – oppskrift for å finne korteste veg</vt:lpstr>
      <vt:lpstr>Oppgave – finn korteste veg</vt:lpstr>
      <vt:lpstr>Regler</vt:lpstr>
      <vt:lpstr>Skisse:</vt:lpstr>
      <vt:lpstr>PowerPoint-presentasjon</vt:lpstr>
      <vt:lpstr>Oppskrifter = algoritmiske tenking</vt:lpstr>
      <vt:lpstr>Kabler: vegene i nettet</vt:lpstr>
      <vt:lpstr>Kabler: vegene i nettet</vt:lpstr>
      <vt:lpstr>Skisse:</vt:lpstr>
      <vt:lpstr>Optisk fiber</vt:lpstr>
      <vt:lpstr>Trådløse signaler: </vt:lpstr>
      <vt:lpstr>PowerPoint-presentasjon</vt:lpstr>
      <vt:lpstr>Trådløse signaler: </vt:lpstr>
      <vt:lpstr>Skisse:</vt:lpstr>
      <vt:lpstr>PowerPoint-presentasjon</vt:lpstr>
      <vt:lpstr>Hvordan dannes elektromagnetiske bølger?</vt:lpstr>
      <vt:lpstr>Elektromagnetiske bølger (stråling)</vt:lpstr>
      <vt:lpstr>Animasjon av elektromagnetiske bølger:</vt:lpstr>
      <vt:lpstr>Elektromagnetiske bølger i naturen</vt:lpstr>
      <vt:lpstr>Egenskaper til elektromagnetiske bølger</vt:lpstr>
      <vt:lpstr>Transmisjon</vt:lpstr>
      <vt:lpstr>PowerPoint-presentasjon</vt:lpstr>
      <vt:lpstr>Absorbsjon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Portene inn til internett:</vt:lpstr>
      <vt:lpstr>Oppgave 6:</vt:lpstr>
      <vt:lpstr>IP-adresse: hvem er du i internett</vt:lpstr>
      <vt:lpstr>Oppgave 7:</vt:lpstr>
      <vt:lpstr>Ip-adresse: 4 * 8 bits kode</vt:lpstr>
      <vt:lpstr>Omregningstabell </vt:lpstr>
      <vt:lpstr>Omregningstabell </vt:lpstr>
      <vt:lpstr>Ip-adresse: 4 * 8 bits kode</vt:lpstr>
      <vt:lpstr>Teknologi og naturfag</vt:lpstr>
      <vt:lpstr>Oppgave 9: sorter bildene</vt:lpstr>
      <vt:lpstr>PowerPoint-presentasjon</vt:lpstr>
      <vt:lpstr>Funksjon, form, materialer og materialegenskaper</vt:lpstr>
      <vt:lpstr>PowerPoint-presentasjon</vt:lpstr>
      <vt:lpstr>Naturfag og teknologi</vt:lpstr>
      <vt:lpstr>Naturfag i teknologi, teknologi i naturfag</vt:lpstr>
      <vt:lpstr>PowerPoint-presentasjon</vt:lpstr>
      <vt:lpstr>Teknologi i LK20: kjerneelement i naturfag</vt:lpstr>
      <vt:lpstr>Installer Makecode App til neste gang?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Sørborg</dc:creator>
  <cp:lastModifiedBy>Liv Oddrun Voll</cp:lastModifiedBy>
  <cp:revision>61</cp:revision>
  <dcterms:created xsi:type="dcterms:W3CDTF">2019-05-08T10:22:22Z</dcterms:created>
  <dcterms:modified xsi:type="dcterms:W3CDTF">2021-09-29T08:36:39Z</dcterms:modified>
</cp:coreProperties>
</file>