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Roboto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_a5o4z42LUWcX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_4RodckVzX3ou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_ALuPW7WbuVti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12918ec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12918ec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12918ec7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12918ec7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ad3e2363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ad3e2363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12918f1a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112918f1a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112918f1a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112918f1a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12918f1a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112918f1a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I grupper: Lese og tolke koden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12918f1a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112918f1a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/>
              <a:t>Oppgave 1: </a:t>
            </a:r>
            <a:r>
              <a:rPr lang="no" sz="1200">
                <a:solidFill>
                  <a:schemeClr val="dk1"/>
                </a:solidFill>
              </a:rPr>
              <a:t>Sammenlign, har dere gjort det samme?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200">
                <a:solidFill>
                  <a:schemeClr val="dk1"/>
                </a:solidFill>
              </a:rPr>
              <a:t>Hva er likt, og hva er ulikt?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200">
                <a:solidFill>
                  <a:schemeClr val="dk1"/>
                </a:solidFill>
              </a:rPr>
              <a:t>Hvorfor?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/>
              <a:t>“Run” følge koden og skrive utfallet </a:t>
            </a:r>
            <a:endParaRPr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12918f1a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112918f1a1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Diskuter og skriv ned forslag til hva koden er. Disse to utfallene er begge fra samme kode.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112918f1a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112918f1a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12918f1a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112918f1a1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12918f1a1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12918f1a1_0_3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1112918f1a1_0_30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600" tIns="61600" rIns="61600" bIns="61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 sz="900"/>
              <a:t>2</a:t>
            </a:fld>
            <a:endParaRPr sz="9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12918f1a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112918f1a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12918f1a1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1112918f1a1_0_319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12918f1a1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112918f1a1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Kast terning og følg koden i grupper.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112918f1a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112918f1a1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Diskuter i grupper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112918f1a1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112918f1a1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Forklare for hverandre i grupper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101083b1c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101083b1cc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1101083b1cc_0_69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600" tIns="61600" rIns="61600" bIns="61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 sz="900"/>
              <a:t>25</a:t>
            </a:fld>
            <a:endParaRPr sz="9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ad3e236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0ad3e236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0ad3e2363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0ad3e2363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Tenk selv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400">
                <a:solidFill>
                  <a:schemeClr val="dk1"/>
                </a:solidFill>
              </a:rPr>
              <a:t>Hva er det som varierer?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400">
                <a:solidFill>
                  <a:schemeClr val="dk1"/>
                </a:solidFill>
              </a:rPr>
              <a:t>Det er hvor mange ganger du trykker. 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400">
                <a:solidFill>
                  <a:schemeClr val="dk1"/>
                </a:solidFill>
              </a:rPr>
              <a:t>Det er denne verdien som bestemmer hva som skal skje. 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400">
                <a:solidFill>
                  <a:schemeClr val="dk1"/>
                </a:solidFill>
              </a:rPr>
              <a:t>Hva skjer om du trykker fem ganger? 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0ad3e2363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0ad3e2363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Flytskjema som følger verdien på variabelen. Lage brikkene til et flytskjema og la de legge de på rett plass, og fylle inn verdien til variabelen trykk.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112918ec75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112918ec75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Ut i grupper og diskutere koden.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u="sng">
                <a:solidFill>
                  <a:schemeClr val="hlink"/>
                </a:solidFill>
                <a:hlinkClick r:id="rId3"/>
              </a:rPr>
              <a:t>https://makecode.microbit.org/_a5o4z42LUWcX</a:t>
            </a:r>
            <a:r>
              <a:rPr lang="no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01083b1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1101083b1cc_0_0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101083b1cc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101083b1cc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112918f1a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112918f1a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LED Lenser lykten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1065bbc53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1065bbc53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Tenk selv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Bruke micro:bit som modell for lykt.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Beskriv med ord. Planlegg koden.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1065bbc53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1065bbc53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Bruke micro:bit som modell for lykt.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Beskriv med ord. Planlegg koden.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112918f1a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112918f1a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I grupper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Legge til blinking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0ad3e2363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0ad3e2363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Fasit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u="sng">
                <a:solidFill>
                  <a:schemeClr val="hlink"/>
                </a:solidFill>
                <a:hlinkClick r:id="rId3"/>
              </a:rPr>
              <a:t>https://makecode.microbit.org/_4RodckVzX3ou</a:t>
            </a:r>
            <a:r>
              <a:rPr lang="no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1065bbc536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1065bbc536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Får koden vår og kan endre den til sin egen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Ut i grupper og programmere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112918f1a1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112918f1a1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Fasit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u="sng">
                <a:solidFill>
                  <a:schemeClr val="hlink"/>
                </a:solidFill>
                <a:hlinkClick r:id="rId3"/>
              </a:rPr>
              <a:t>https://makecode.microbit.org/_ALuPW7WbuVti</a:t>
            </a:r>
            <a:r>
              <a:rPr lang="no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1065bbc536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1065bbc536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Diskutere i grupper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112918f1a1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1112918f1a1_0_178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065bbc5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065bbc5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112918f1a1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g1112918f1a1_0_189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112918f1a1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g1112918f1a1_0_195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112918ec7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112918ec7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12918ec7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12918ec7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12918ec7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12918ec7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12918ec7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112918ec7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12918ec7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12918ec7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12918ec7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112918ec7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119203"/>
            <a:ext cx="7886700" cy="675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632008" y="4928627"/>
            <a:ext cx="1801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2655792" y="4935353"/>
            <a:ext cx="1899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4898088" y="492862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e78d0a01d1a85b9e">
  <p:cSld name="BLANK_e78d0a01d1a85b9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Elektrisitet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digitalt kurs </a:t>
            </a: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/>
          <p:cNvPicPr preferRelativeResize="0"/>
          <p:nvPr/>
        </p:nvPicPr>
        <p:blipFill rotWithShape="1">
          <a:blip r:embed="rId3">
            <a:alphaModFix/>
          </a:blip>
          <a:srcRect l="31281" t="28222" r="29689"/>
          <a:stretch/>
        </p:blipFill>
        <p:spPr>
          <a:xfrm>
            <a:off x="3462302" y="105575"/>
            <a:ext cx="2416699" cy="49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6345" y="351550"/>
            <a:ext cx="178940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 rotWithShape="1">
          <a:blip r:embed="rId3">
            <a:alphaModFix/>
          </a:blip>
          <a:srcRect t="28222" r="68471"/>
          <a:stretch/>
        </p:blipFill>
        <p:spPr>
          <a:xfrm>
            <a:off x="1509950" y="105575"/>
            <a:ext cx="1952351" cy="49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 rotWithShape="1">
          <a:blip r:embed="rId3">
            <a:alphaModFix/>
          </a:blip>
          <a:srcRect l="69920" t="28222"/>
          <a:stretch/>
        </p:blipFill>
        <p:spPr>
          <a:xfrm>
            <a:off x="6007227" y="105575"/>
            <a:ext cx="1862575" cy="493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34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Micro:bit V1 vs V2</a:t>
            </a:r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t="1565"/>
          <a:stretch/>
        </p:blipFill>
        <p:spPr>
          <a:xfrm>
            <a:off x="3715550" y="257700"/>
            <a:ext cx="5261651" cy="48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I dag:  </a:t>
            </a: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Grunnstrukturene i programmering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o">
                <a:solidFill>
                  <a:schemeClr val="dk1"/>
                </a:solidFill>
              </a:rPr>
              <a:t>Løkker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o">
                <a:solidFill>
                  <a:schemeClr val="dk1"/>
                </a:solidFill>
              </a:rPr>
              <a:t>Variabler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o">
                <a:solidFill>
                  <a:schemeClr val="dk1"/>
                </a:solidFill>
              </a:rPr>
              <a:t>Vilkår (hvis-setninger)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Utforske og programmere et teknologisk system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o">
                <a:solidFill>
                  <a:schemeClr val="dk1"/>
                </a:solidFill>
              </a:rPr>
              <a:t>utforske funksjonen til en hodelykt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o">
                <a:solidFill>
                  <a:schemeClr val="dk1"/>
                </a:solidFill>
              </a:rPr>
              <a:t>bruke makecode til å simulere en hodelykt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224750" y="3368400"/>
            <a:ext cx="1191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200"/>
              <a:t>kryss</a:t>
            </a:r>
            <a:endParaRPr sz="3200"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50" y="1542825"/>
            <a:ext cx="8839199" cy="139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2029525" y="3368400"/>
            <a:ext cx="1191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200"/>
              <a:t>strek</a:t>
            </a:r>
            <a:endParaRPr sz="3200"/>
          </a:p>
        </p:txBody>
      </p:sp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4048550" y="3368400"/>
            <a:ext cx="133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200"/>
              <a:t>trekant</a:t>
            </a:r>
            <a:endParaRPr sz="3200"/>
          </a:p>
        </p:txBody>
      </p:sp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5840900" y="3368400"/>
            <a:ext cx="133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200"/>
              <a:t>spiral</a:t>
            </a:r>
            <a:endParaRPr sz="3200"/>
          </a:p>
        </p:txBody>
      </p:sp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7732850" y="3368400"/>
            <a:ext cx="133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200"/>
              <a:t>stjerne</a:t>
            </a:r>
            <a:endParaRPr sz="3200"/>
          </a:p>
        </p:txBody>
      </p:sp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995025" y="265750"/>
            <a:ext cx="1191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200"/>
              <a:t>sirkel</a:t>
            </a:r>
            <a:endParaRPr sz="3200"/>
          </a:p>
        </p:txBody>
      </p:sp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2998575" y="265750"/>
            <a:ext cx="1191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200"/>
              <a:t>hjerte</a:t>
            </a:r>
            <a:endParaRPr sz="3200"/>
          </a:p>
        </p:txBody>
      </p:sp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4818825" y="265750"/>
            <a:ext cx="1505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200"/>
              <a:t>kvadrat</a:t>
            </a:r>
            <a:endParaRPr sz="3200"/>
          </a:p>
        </p:txBody>
      </p:sp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6735400" y="265750"/>
            <a:ext cx="133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200"/>
              <a:t>trapes</a:t>
            </a:r>
            <a:endParaRPr sz="3200"/>
          </a:p>
        </p:txBody>
      </p:sp>
      <p:cxnSp>
        <p:nvCxnSpPr>
          <p:cNvPr id="169" name="Google Shape;169;p27"/>
          <p:cNvCxnSpPr>
            <a:stCxn id="159" idx="0"/>
          </p:cNvCxnSpPr>
          <p:nvPr/>
        </p:nvCxnSpPr>
        <p:spPr>
          <a:xfrm rot="10800000" flipH="1">
            <a:off x="820550" y="2360400"/>
            <a:ext cx="12000" cy="1008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0" name="Google Shape;170;p27"/>
          <p:cNvCxnSpPr/>
          <p:nvPr/>
        </p:nvCxnSpPr>
        <p:spPr>
          <a:xfrm rot="10800000" flipH="1">
            <a:off x="2538375" y="2360400"/>
            <a:ext cx="12000" cy="1008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1" name="Google Shape;171;p27"/>
          <p:cNvCxnSpPr/>
          <p:nvPr/>
        </p:nvCxnSpPr>
        <p:spPr>
          <a:xfrm rot="10800000" flipH="1">
            <a:off x="4708100" y="2360400"/>
            <a:ext cx="12000" cy="1008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2" name="Google Shape;172;p27"/>
          <p:cNvCxnSpPr/>
          <p:nvPr/>
        </p:nvCxnSpPr>
        <p:spPr>
          <a:xfrm rot="10800000" flipH="1">
            <a:off x="6323925" y="2487950"/>
            <a:ext cx="12000" cy="1008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3" name="Google Shape;173;p27"/>
          <p:cNvCxnSpPr/>
          <p:nvPr/>
        </p:nvCxnSpPr>
        <p:spPr>
          <a:xfrm rot="10800000" flipH="1">
            <a:off x="8292800" y="2360400"/>
            <a:ext cx="12000" cy="1008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4" name="Google Shape;174;p27"/>
          <p:cNvCxnSpPr/>
          <p:nvPr/>
        </p:nvCxnSpPr>
        <p:spPr>
          <a:xfrm>
            <a:off x="1592775" y="936625"/>
            <a:ext cx="22200" cy="852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5" name="Google Shape;175;p27"/>
          <p:cNvCxnSpPr/>
          <p:nvPr/>
        </p:nvCxnSpPr>
        <p:spPr>
          <a:xfrm>
            <a:off x="3633600" y="936625"/>
            <a:ext cx="22200" cy="852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27"/>
          <p:cNvCxnSpPr/>
          <p:nvPr/>
        </p:nvCxnSpPr>
        <p:spPr>
          <a:xfrm>
            <a:off x="5379650" y="877825"/>
            <a:ext cx="22200" cy="852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7" name="Google Shape;177;p27"/>
          <p:cNvCxnSpPr/>
          <p:nvPr/>
        </p:nvCxnSpPr>
        <p:spPr>
          <a:xfrm>
            <a:off x="7389850" y="1005375"/>
            <a:ext cx="22200" cy="852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Eksempel </a:t>
            </a:r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body" idx="1"/>
          </p:nvPr>
        </p:nvSpPr>
        <p:spPr>
          <a:xfrm>
            <a:off x="311700" y="894525"/>
            <a:ext cx="5067900" cy="41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700">
                <a:solidFill>
                  <a:schemeClr val="dk1"/>
                </a:solidFill>
              </a:rPr>
              <a:t>Lag en rad med 4 stjerner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Gjenta 2 ganger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Lag en rad med 4 trekanter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Lag en rad med 4 kryss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Stop gjenta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Lag en rad med enten 4 trapes eller 4 spiraler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Hvis raden over har trapes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	Så lag en rad med 4 kryss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Ellers hvis raden over har spiraler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	Så lag en rad med 4 trekanter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Stopp hvis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4" name="Google Shape;1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7125" y="1070725"/>
            <a:ext cx="291895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311700" y="1152425"/>
            <a:ext cx="4024200" cy="3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o" sz="1700">
                <a:solidFill>
                  <a:schemeClr val="dk1"/>
                </a:solidFill>
              </a:rPr>
              <a:t>Lag en rad med 4 hjerter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Lag en rad med enten 4 trapes eller 4 spiraler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Hvis raden over har trapes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	Så lag en rad med 4 kryss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Ellers hvis raden over har spiraler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	Så lag en rad med 4 streker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Stopp hvis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Gjenta 3 ganger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Lag en rad med 4 sirkler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Lag en rad med 4 kvadrater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Lag en rad med 4 hjerter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Stopp gjenta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Lag en rad med 4 tilfeldige former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Hvis det er et eller flere kryss i raden over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	Så lag en rad med 4 trapes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Ellers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	Så lag en rad med 4 spiraler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Stopp hvis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Oppgave: Forklar utfallet </a:t>
            </a:r>
            <a:endParaRPr/>
          </a:p>
        </p:txBody>
      </p:sp>
      <p:pic>
        <p:nvPicPr>
          <p:cNvPr id="191" name="Google Shape;1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5" y="0"/>
            <a:ext cx="194618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/>
          <p:cNvSpPr txBox="1"/>
          <p:nvPr/>
        </p:nvSpPr>
        <p:spPr>
          <a:xfrm>
            <a:off x="6903325" y="2155025"/>
            <a:ext cx="2161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Hvorfor repeteres det samme mønsteret tre ganger her?</a:t>
            </a:r>
            <a:endParaRPr/>
          </a:p>
        </p:txBody>
      </p:sp>
      <p:sp>
        <p:nvSpPr>
          <p:cNvPr id="193" name="Google Shape;193;p29"/>
          <p:cNvSpPr txBox="1"/>
          <p:nvPr/>
        </p:nvSpPr>
        <p:spPr>
          <a:xfrm>
            <a:off x="6754250" y="186425"/>
            <a:ext cx="2161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Hvorfor er det en rad med streker her? </a:t>
            </a:r>
            <a:endParaRPr/>
          </a:p>
        </p:txBody>
      </p:sp>
      <p:sp>
        <p:nvSpPr>
          <p:cNvPr id="194" name="Google Shape;194;p29"/>
          <p:cNvSpPr txBox="1"/>
          <p:nvPr/>
        </p:nvSpPr>
        <p:spPr>
          <a:xfrm>
            <a:off x="6903325" y="4339325"/>
            <a:ext cx="2161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Hvorfor er det en rad med spiraler her? </a:t>
            </a:r>
            <a:endParaRPr/>
          </a:p>
        </p:txBody>
      </p:sp>
      <p:cxnSp>
        <p:nvCxnSpPr>
          <p:cNvPr id="195" name="Google Shape;195;p29"/>
          <p:cNvCxnSpPr>
            <a:stCxn id="192" idx="1"/>
          </p:cNvCxnSpPr>
          <p:nvPr/>
        </p:nvCxnSpPr>
        <p:spPr>
          <a:xfrm rot="10800000">
            <a:off x="6348625" y="1702175"/>
            <a:ext cx="554700" cy="868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6" name="Google Shape;196;p29"/>
          <p:cNvCxnSpPr>
            <a:stCxn id="192" idx="1"/>
            <a:endCxn id="191" idx="3"/>
          </p:cNvCxnSpPr>
          <p:nvPr/>
        </p:nvCxnSpPr>
        <p:spPr>
          <a:xfrm flipH="1">
            <a:off x="6518125" y="2570675"/>
            <a:ext cx="385200" cy="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7" name="Google Shape;197;p29"/>
          <p:cNvCxnSpPr>
            <a:stCxn id="192" idx="1"/>
          </p:cNvCxnSpPr>
          <p:nvPr/>
        </p:nvCxnSpPr>
        <p:spPr>
          <a:xfrm flipH="1">
            <a:off x="6385825" y="2570675"/>
            <a:ext cx="517500" cy="1069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8" name="Google Shape;198;p29"/>
          <p:cNvCxnSpPr>
            <a:stCxn id="193" idx="1"/>
          </p:cNvCxnSpPr>
          <p:nvPr/>
        </p:nvCxnSpPr>
        <p:spPr>
          <a:xfrm flipH="1">
            <a:off x="6348650" y="494225"/>
            <a:ext cx="405600" cy="363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9" name="Google Shape;199;p29"/>
          <p:cNvCxnSpPr>
            <a:stCxn id="194" idx="1"/>
          </p:cNvCxnSpPr>
          <p:nvPr/>
        </p:nvCxnSpPr>
        <p:spPr>
          <a:xfrm flipH="1">
            <a:off x="6298825" y="4647125"/>
            <a:ext cx="604500" cy="4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40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o" sz="1700">
                <a:solidFill>
                  <a:schemeClr val="dk1"/>
                </a:solidFill>
              </a:rPr>
              <a:t>Lag en rad med 4 kryss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Lag en rad med enten 4 sirkler eller 4 streker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Hvis raden over har sikler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	Så lag en rad med 4 hjerter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Ellers hvis raden over har streker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	Så lag en rad med 4 stjerner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Stopp hvis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Gjenta 3 ganger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Lag en rad med 4 trekanter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Lag en rad med 4 kvadrater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Lag en rad med 4 spiraler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Stop gjenta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Lag en rad med 4 tilfeldige former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Hvis det er et eller flere kryss i raden over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	Så lag en rad med 4 trapes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Ellers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	Så lag en rad med 4 spiraler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Stopp hvis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Følg koden </a:t>
            </a:r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4857025" y="1381100"/>
            <a:ext cx="4107000" cy="24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Oppgave: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Sammenlign, har dere gjort det samme?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Hva er likt, og hva er ulikt?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Hvorfor?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Oppgave: Hva er koden?</a:t>
            </a:r>
            <a:endParaRPr/>
          </a:p>
        </p:txBody>
      </p:sp>
      <p:pic>
        <p:nvPicPr>
          <p:cNvPr id="212" name="Google Shape;21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625" y="1017725"/>
            <a:ext cx="3053123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4873" y="1157700"/>
            <a:ext cx="289453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body" idx="1"/>
          </p:nvPr>
        </p:nvSpPr>
        <p:spPr>
          <a:xfrm>
            <a:off x="289650" y="67625"/>
            <a:ext cx="3999900" cy="48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o" sz="1700">
                <a:solidFill>
                  <a:schemeClr val="dk1"/>
                </a:solidFill>
              </a:rPr>
              <a:t>Kast terning og lagre verdien i variabelen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= 1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stjerne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= 2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trapes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= 3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strek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= 4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spiral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= 5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trekant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= 6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kryss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&gt; 6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hjerte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&lt; 1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sirkel </a:t>
            </a:r>
            <a:br>
              <a:rPr lang="no" sz="1700">
                <a:solidFill>
                  <a:schemeClr val="dk1"/>
                </a:solidFill>
              </a:rPr>
            </a:b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body" idx="1"/>
          </p:nvPr>
        </p:nvSpPr>
        <p:spPr>
          <a:xfrm>
            <a:off x="289650" y="67625"/>
            <a:ext cx="3999900" cy="48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o" sz="1700">
                <a:solidFill>
                  <a:schemeClr val="dk1"/>
                </a:solidFill>
              </a:rPr>
              <a:t>Kast terning og lagre verdien i variabelen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= 1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stjerne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= 2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trapes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= 3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strek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= 4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spiral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= 5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trekant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= 6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kryss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&gt; 6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hjerte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&lt; 1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sirkel </a:t>
            </a:r>
            <a:br>
              <a:rPr lang="no" sz="1700">
                <a:solidFill>
                  <a:schemeClr val="dk1"/>
                </a:solidFill>
              </a:rPr>
            </a:br>
            <a:endParaRPr sz="1700">
              <a:solidFill>
                <a:schemeClr val="dk1"/>
              </a:solidFill>
            </a:endParaRPr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2"/>
          </p:nvPr>
        </p:nvSpPr>
        <p:spPr>
          <a:xfrm>
            <a:off x="4474500" y="67625"/>
            <a:ext cx="4669500" cy="48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o" sz="1700">
                <a:solidFill>
                  <a:schemeClr val="dk1"/>
                </a:solidFill>
              </a:rPr>
              <a:t>Lag en rad med 4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/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Endre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med +2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Lag en rad med 4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Gjenta 3 ganger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	Endre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med -1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	Lag en rad med 4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/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Stopp gjenta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&gt; 3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Endre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med -4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Ellers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endre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med +4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Stopp hvis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Lag en rad med 4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/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Gjenta 2 ganger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Finn ny verdi for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ved å kaste terning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Lag en rad med 4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/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Stopp gjenta </a:t>
            </a:r>
            <a:br>
              <a:rPr lang="no" sz="1700">
                <a:solidFill>
                  <a:schemeClr val="dk1"/>
                </a:solidFill>
              </a:rPr>
            </a:b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YmiBwtDOlFOFLLfgbkysvUWGAoO-a-_2jWm_UNh8SBFKQ7esNYATRDf2WEut_Pt8ekUESo-cJaDGOyqXtwm0rtRersHm4enXZr2cDRXf7cAurzm2L57jpb7r7To28qIPTujsTlz5x1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407873"/>
            <a:ext cx="5134708" cy="435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Google Shape;70;p16"/>
          <p:cNvSpPr/>
          <p:nvPr/>
        </p:nvSpPr>
        <p:spPr>
          <a:xfrm>
            <a:off x="2576475" y="1957625"/>
            <a:ext cx="3713100" cy="9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900"/>
              <a:t>Velkommen til digital samling! </a:t>
            </a:r>
            <a:endParaRPr sz="1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body" idx="1"/>
          </p:nvPr>
        </p:nvSpPr>
        <p:spPr>
          <a:xfrm>
            <a:off x="289650" y="67625"/>
            <a:ext cx="2952900" cy="48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o" sz="1700">
                <a:solidFill>
                  <a:schemeClr val="dk1"/>
                </a:solidFill>
              </a:rPr>
              <a:t>Kast terning og lagre verdien i variabelen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= 1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stjerne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= 2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trapes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= 3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strek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= 4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spiral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= 5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trekant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= 6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kryss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&gt; 6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hjerte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&lt; 1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sirkel </a:t>
            </a:r>
            <a:br>
              <a:rPr lang="no" sz="1700">
                <a:solidFill>
                  <a:schemeClr val="dk1"/>
                </a:solidFill>
              </a:rPr>
            </a:br>
            <a:endParaRPr sz="1700">
              <a:solidFill>
                <a:schemeClr val="dk1"/>
              </a:solidFill>
            </a:endParaRPr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2"/>
          </p:nvPr>
        </p:nvSpPr>
        <p:spPr>
          <a:xfrm>
            <a:off x="2909075" y="649800"/>
            <a:ext cx="4259400" cy="45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o" sz="1600">
                <a:solidFill>
                  <a:schemeClr val="dk1"/>
                </a:solidFill>
              </a:rPr>
              <a:t>Lag en rad med 4 </a:t>
            </a:r>
            <a:r>
              <a:rPr lang="no" sz="1600">
                <a:solidFill>
                  <a:srgbClr val="741B47"/>
                </a:solidFill>
              </a:rPr>
              <a:t>form</a:t>
            </a:r>
            <a:r>
              <a:rPr lang="no" sz="1600">
                <a:solidFill>
                  <a:schemeClr val="dk1"/>
                </a:solidFill>
              </a:rPr>
              <a:t/>
            </a:r>
            <a:br>
              <a:rPr lang="no" sz="1600">
                <a:solidFill>
                  <a:schemeClr val="dk1"/>
                </a:solidFill>
              </a:rPr>
            </a:br>
            <a:r>
              <a:rPr lang="no" sz="1600">
                <a:solidFill>
                  <a:schemeClr val="dk1"/>
                </a:solidFill>
              </a:rPr>
              <a:t>Endre </a:t>
            </a:r>
            <a:r>
              <a:rPr lang="no" sz="1600" i="1">
                <a:solidFill>
                  <a:srgbClr val="38761D"/>
                </a:solidFill>
              </a:rPr>
              <a:t>kast</a:t>
            </a:r>
            <a:r>
              <a:rPr lang="no" sz="1600">
                <a:solidFill>
                  <a:schemeClr val="dk1"/>
                </a:solidFill>
              </a:rPr>
              <a:t> med +2 </a:t>
            </a:r>
            <a:br>
              <a:rPr lang="no" sz="1600">
                <a:solidFill>
                  <a:schemeClr val="dk1"/>
                </a:solidFill>
              </a:rPr>
            </a:br>
            <a:r>
              <a:rPr lang="no" sz="1600">
                <a:solidFill>
                  <a:schemeClr val="dk1"/>
                </a:solidFill>
              </a:rPr>
              <a:t>Lag en rad med 4 </a:t>
            </a:r>
            <a:r>
              <a:rPr lang="no" sz="1600">
                <a:solidFill>
                  <a:srgbClr val="741B47"/>
                </a:solidFill>
              </a:rPr>
              <a:t>form</a:t>
            </a:r>
            <a:r>
              <a:rPr lang="no" sz="1600">
                <a:solidFill>
                  <a:schemeClr val="dk1"/>
                </a:solidFill>
              </a:rPr>
              <a:t> </a:t>
            </a:r>
            <a:br>
              <a:rPr lang="no" sz="1600">
                <a:solidFill>
                  <a:schemeClr val="dk1"/>
                </a:solidFill>
              </a:rPr>
            </a:br>
            <a:r>
              <a:rPr lang="no" sz="1600">
                <a:solidFill>
                  <a:schemeClr val="dk1"/>
                </a:solidFill>
              </a:rPr>
              <a:t>	Gjenta 3 ganger </a:t>
            </a:r>
            <a:br>
              <a:rPr lang="no" sz="1600">
                <a:solidFill>
                  <a:schemeClr val="dk1"/>
                </a:solidFill>
              </a:rPr>
            </a:br>
            <a:r>
              <a:rPr lang="no" sz="1600">
                <a:solidFill>
                  <a:schemeClr val="dk1"/>
                </a:solidFill>
              </a:rPr>
              <a:t>		Endre </a:t>
            </a:r>
            <a:r>
              <a:rPr lang="no" sz="1600" i="1">
                <a:solidFill>
                  <a:srgbClr val="38761D"/>
                </a:solidFill>
              </a:rPr>
              <a:t>kast</a:t>
            </a:r>
            <a:r>
              <a:rPr lang="no" sz="1600">
                <a:solidFill>
                  <a:schemeClr val="dk1"/>
                </a:solidFill>
              </a:rPr>
              <a:t> med -1</a:t>
            </a:r>
            <a:br>
              <a:rPr lang="no" sz="1600">
                <a:solidFill>
                  <a:schemeClr val="dk1"/>
                </a:solidFill>
              </a:rPr>
            </a:br>
            <a:r>
              <a:rPr lang="no" sz="1600">
                <a:solidFill>
                  <a:schemeClr val="dk1"/>
                </a:solidFill>
              </a:rPr>
              <a:t>		Lag en rad med 4 </a:t>
            </a:r>
            <a:r>
              <a:rPr lang="no" sz="1600">
                <a:solidFill>
                  <a:srgbClr val="741B47"/>
                </a:solidFill>
              </a:rPr>
              <a:t>form</a:t>
            </a:r>
            <a:r>
              <a:rPr lang="no" sz="1600">
                <a:solidFill>
                  <a:schemeClr val="dk1"/>
                </a:solidFill>
              </a:rPr>
              <a:t/>
            </a:r>
            <a:br>
              <a:rPr lang="no" sz="1600">
                <a:solidFill>
                  <a:schemeClr val="dk1"/>
                </a:solidFill>
              </a:rPr>
            </a:br>
            <a:r>
              <a:rPr lang="no" sz="1600">
                <a:solidFill>
                  <a:schemeClr val="dk1"/>
                </a:solidFill>
              </a:rPr>
              <a:t>	Stopp gjenta </a:t>
            </a:r>
            <a:br>
              <a:rPr lang="no" sz="1600">
                <a:solidFill>
                  <a:schemeClr val="dk1"/>
                </a:solidFill>
              </a:rPr>
            </a:br>
            <a:r>
              <a:rPr lang="no" sz="1600">
                <a:solidFill>
                  <a:schemeClr val="dk1"/>
                </a:solidFill>
              </a:rPr>
              <a:t>Hvis </a:t>
            </a:r>
            <a:r>
              <a:rPr lang="no" sz="1600" i="1">
                <a:solidFill>
                  <a:srgbClr val="38761D"/>
                </a:solidFill>
              </a:rPr>
              <a:t>kast</a:t>
            </a:r>
            <a:r>
              <a:rPr lang="no" sz="1600">
                <a:solidFill>
                  <a:schemeClr val="dk1"/>
                </a:solidFill>
              </a:rPr>
              <a:t> &gt; 3 </a:t>
            </a:r>
            <a:br>
              <a:rPr lang="no" sz="1600">
                <a:solidFill>
                  <a:schemeClr val="dk1"/>
                </a:solidFill>
              </a:rPr>
            </a:br>
            <a:r>
              <a:rPr lang="no" sz="1600">
                <a:solidFill>
                  <a:schemeClr val="dk1"/>
                </a:solidFill>
              </a:rPr>
              <a:t>	Så Endre </a:t>
            </a:r>
            <a:r>
              <a:rPr lang="no" sz="1600" i="1">
                <a:solidFill>
                  <a:srgbClr val="38761D"/>
                </a:solidFill>
              </a:rPr>
              <a:t>kast</a:t>
            </a:r>
            <a:r>
              <a:rPr lang="no" sz="1600">
                <a:solidFill>
                  <a:schemeClr val="dk1"/>
                </a:solidFill>
              </a:rPr>
              <a:t> med -4</a:t>
            </a:r>
            <a:br>
              <a:rPr lang="no" sz="1600">
                <a:solidFill>
                  <a:schemeClr val="dk1"/>
                </a:solidFill>
              </a:rPr>
            </a:br>
            <a:r>
              <a:rPr lang="no" sz="1600">
                <a:solidFill>
                  <a:schemeClr val="dk1"/>
                </a:solidFill>
              </a:rPr>
              <a:t>Ellers </a:t>
            </a:r>
            <a:br>
              <a:rPr lang="no" sz="1600">
                <a:solidFill>
                  <a:schemeClr val="dk1"/>
                </a:solidFill>
              </a:rPr>
            </a:br>
            <a:r>
              <a:rPr lang="no" sz="1600">
                <a:solidFill>
                  <a:schemeClr val="dk1"/>
                </a:solidFill>
              </a:rPr>
              <a:t>	Så endre </a:t>
            </a:r>
            <a:r>
              <a:rPr lang="no" sz="1600" i="1">
                <a:solidFill>
                  <a:srgbClr val="38761D"/>
                </a:solidFill>
              </a:rPr>
              <a:t>kast</a:t>
            </a:r>
            <a:r>
              <a:rPr lang="no" sz="1600">
                <a:solidFill>
                  <a:schemeClr val="dk1"/>
                </a:solidFill>
              </a:rPr>
              <a:t> med +4</a:t>
            </a:r>
            <a:br>
              <a:rPr lang="no" sz="16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Stopp hvis</a:t>
            </a:r>
            <a:r>
              <a:rPr lang="no" sz="1600">
                <a:solidFill>
                  <a:schemeClr val="dk1"/>
                </a:solidFill>
              </a:rPr>
              <a:t/>
            </a:r>
            <a:br>
              <a:rPr lang="no" sz="1600">
                <a:solidFill>
                  <a:schemeClr val="dk1"/>
                </a:solidFill>
              </a:rPr>
            </a:br>
            <a:r>
              <a:rPr lang="no" sz="1600">
                <a:solidFill>
                  <a:schemeClr val="dk1"/>
                </a:solidFill>
              </a:rPr>
              <a:t>Lag en rad med 4 </a:t>
            </a:r>
            <a:r>
              <a:rPr lang="no" sz="1600">
                <a:solidFill>
                  <a:srgbClr val="741B47"/>
                </a:solidFill>
              </a:rPr>
              <a:t>form</a:t>
            </a:r>
            <a:r>
              <a:rPr lang="no" sz="1600">
                <a:solidFill>
                  <a:schemeClr val="dk1"/>
                </a:solidFill>
              </a:rPr>
              <a:t/>
            </a:r>
            <a:br>
              <a:rPr lang="no" sz="1600">
                <a:solidFill>
                  <a:schemeClr val="dk1"/>
                </a:solidFill>
              </a:rPr>
            </a:br>
            <a:r>
              <a:rPr lang="no" sz="1600">
                <a:solidFill>
                  <a:schemeClr val="dk1"/>
                </a:solidFill>
              </a:rPr>
              <a:t>Gjenta 2 ganger</a:t>
            </a:r>
            <a:br>
              <a:rPr lang="no" sz="1600">
                <a:solidFill>
                  <a:schemeClr val="dk1"/>
                </a:solidFill>
              </a:rPr>
            </a:br>
            <a:r>
              <a:rPr lang="no" sz="1600">
                <a:solidFill>
                  <a:schemeClr val="dk1"/>
                </a:solidFill>
              </a:rPr>
              <a:t>	Finn ny verdi for </a:t>
            </a:r>
            <a:r>
              <a:rPr lang="no" sz="1600" i="1">
                <a:solidFill>
                  <a:srgbClr val="38761D"/>
                </a:solidFill>
              </a:rPr>
              <a:t>kast</a:t>
            </a:r>
            <a:r>
              <a:rPr lang="no" sz="1600">
                <a:solidFill>
                  <a:schemeClr val="dk1"/>
                </a:solidFill>
              </a:rPr>
              <a:t> ved å kaste terning </a:t>
            </a:r>
            <a:br>
              <a:rPr lang="no" sz="1600">
                <a:solidFill>
                  <a:schemeClr val="dk1"/>
                </a:solidFill>
              </a:rPr>
            </a:br>
            <a:r>
              <a:rPr lang="no" sz="1600">
                <a:solidFill>
                  <a:schemeClr val="dk1"/>
                </a:solidFill>
              </a:rPr>
              <a:t>	Lag en rad med 4 </a:t>
            </a:r>
            <a:r>
              <a:rPr lang="no" sz="1600">
                <a:solidFill>
                  <a:srgbClr val="741B47"/>
                </a:solidFill>
              </a:rPr>
              <a:t>form</a:t>
            </a:r>
            <a:r>
              <a:rPr lang="no" sz="1600">
                <a:solidFill>
                  <a:schemeClr val="dk1"/>
                </a:solidFill>
              </a:rPr>
              <a:t/>
            </a:r>
            <a:br>
              <a:rPr lang="no" sz="1600">
                <a:solidFill>
                  <a:schemeClr val="dk1"/>
                </a:solidFill>
              </a:rPr>
            </a:br>
            <a:r>
              <a:rPr lang="no" sz="1600">
                <a:solidFill>
                  <a:schemeClr val="dk1"/>
                </a:solidFill>
              </a:rPr>
              <a:t>Stopp gjenta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31" name="Google Shape;23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8050" y="0"/>
            <a:ext cx="3145950" cy="3991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>
            <a:spLocks noGrp="1"/>
          </p:cNvSpPr>
          <p:nvPr>
            <p:ph type="title"/>
          </p:nvPr>
        </p:nvSpPr>
        <p:spPr>
          <a:xfrm>
            <a:off x="311700" y="1956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o"/>
              <a:t>Terning</a:t>
            </a:r>
            <a:endParaRPr/>
          </a:p>
        </p:txBody>
      </p:sp>
      <p:sp>
        <p:nvSpPr>
          <p:cNvPr id="237" name="Google Shape;237;p35"/>
          <p:cNvSpPr txBox="1">
            <a:spLocks noGrp="1"/>
          </p:cNvSpPr>
          <p:nvPr>
            <p:ph type="body" idx="1"/>
          </p:nvPr>
        </p:nvSpPr>
        <p:spPr>
          <a:xfrm>
            <a:off x="311700" y="6971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" sz="1400" b="1">
                <a:solidFill>
                  <a:schemeClr val="dk1"/>
                </a:solidFill>
              </a:rPr>
              <a:t>https://scratch.mit.edu/projects/630680233/fullscreen/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1200">
              <a:solidFill>
                <a:schemeClr val="dk1"/>
              </a:solidFill>
            </a:endParaRPr>
          </a:p>
        </p:txBody>
      </p:sp>
      <p:pic>
        <p:nvPicPr>
          <p:cNvPr id="238" name="Google Shape;23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4073" y="1043750"/>
            <a:ext cx="3129925" cy="405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>
            <a:spLocks noGrp="1"/>
          </p:cNvSpPr>
          <p:nvPr>
            <p:ph type="body" idx="1"/>
          </p:nvPr>
        </p:nvSpPr>
        <p:spPr>
          <a:xfrm>
            <a:off x="289650" y="67625"/>
            <a:ext cx="3999900" cy="48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o" sz="1700">
                <a:solidFill>
                  <a:schemeClr val="dk1"/>
                </a:solidFill>
              </a:rPr>
              <a:t>Kast terning og lagre verdien i variabelen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= 1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stjerne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= 2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trapes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= 3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strek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= 4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spiral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= 5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trekant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= 6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kryss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&gt; 6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hjerte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&lt; 1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er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= sirkel </a:t>
            </a:r>
            <a:br>
              <a:rPr lang="no" sz="1700">
                <a:solidFill>
                  <a:schemeClr val="dk1"/>
                </a:solidFill>
              </a:rPr>
            </a:br>
            <a:endParaRPr sz="1700">
              <a:solidFill>
                <a:schemeClr val="dk1"/>
              </a:solidFill>
            </a:endParaRPr>
          </a:p>
        </p:txBody>
      </p:sp>
      <p:sp>
        <p:nvSpPr>
          <p:cNvPr id="244" name="Google Shape;244;p36"/>
          <p:cNvSpPr txBox="1">
            <a:spLocks noGrp="1"/>
          </p:cNvSpPr>
          <p:nvPr>
            <p:ph type="body" idx="2"/>
          </p:nvPr>
        </p:nvSpPr>
        <p:spPr>
          <a:xfrm>
            <a:off x="4474500" y="67625"/>
            <a:ext cx="4669500" cy="48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o" sz="1700">
                <a:solidFill>
                  <a:schemeClr val="dk1"/>
                </a:solidFill>
              </a:rPr>
              <a:t>Lag en rad med 4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/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Endre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med +2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Lag en rad med 4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>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Gjenta 3 ganger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	Endre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med -1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	Lag en rad med 4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/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Stopp gjenta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Hvis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&gt; 3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Endre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med -4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Ellers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Så endre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med +4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Stopp hvis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Lag en rad med 4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/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Gjenta 2 ganger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Finn ny verdi for </a:t>
            </a:r>
            <a:r>
              <a:rPr lang="no" sz="1700" i="1">
                <a:solidFill>
                  <a:srgbClr val="38761D"/>
                </a:solidFill>
              </a:rPr>
              <a:t>kast</a:t>
            </a:r>
            <a:r>
              <a:rPr lang="no" sz="1700">
                <a:solidFill>
                  <a:schemeClr val="dk1"/>
                </a:solidFill>
              </a:rPr>
              <a:t> ved å kaste terning </a:t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	Lag en rad med 4 </a:t>
            </a:r>
            <a:r>
              <a:rPr lang="no" sz="1700">
                <a:solidFill>
                  <a:srgbClr val="741B47"/>
                </a:solidFill>
              </a:rPr>
              <a:t>form</a:t>
            </a:r>
            <a:r>
              <a:rPr lang="no" sz="1700">
                <a:solidFill>
                  <a:schemeClr val="dk1"/>
                </a:solidFill>
              </a:rPr>
              <a:t/>
            </a:r>
            <a:br>
              <a:rPr lang="no" sz="1700">
                <a:solidFill>
                  <a:schemeClr val="dk1"/>
                </a:solidFill>
              </a:rPr>
            </a:br>
            <a:r>
              <a:rPr lang="no" sz="1700">
                <a:solidFill>
                  <a:schemeClr val="dk1"/>
                </a:solidFill>
              </a:rPr>
              <a:t>Stopp gjenta 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/>
          <p:nvPr/>
        </p:nvSpPr>
        <p:spPr>
          <a:xfrm>
            <a:off x="190125" y="298175"/>
            <a:ext cx="27813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/>
              <a:t>Hvilke ulike verdier har </a:t>
            </a:r>
            <a:r>
              <a:rPr lang="no" sz="2200" i="1"/>
              <a:t>kast </a:t>
            </a:r>
            <a:r>
              <a:rPr lang="no" sz="2200"/>
              <a:t>hatt når dette ble utfallet?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pic>
        <p:nvPicPr>
          <p:cNvPr id="250" name="Google Shape;2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9276" y="520150"/>
            <a:ext cx="2652750" cy="44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7"/>
          <p:cNvSpPr/>
          <p:nvPr/>
        </p:nvSpPr>
        <p:spPr>
          <a:xfrm>
            <a:off x="6852025" y="919375"/>
            <a:ext cx="1453500" cy="74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7"/>
          <p:cNvSpPr/>
          <p:nvPr/>
        </p:nvSpPr>
        <p:spPr>
          <a:xfrm>
            <a:off x="6852025" y="1543900"/>
            <a:ext cx="1453500" cy="74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7"/>
          <p:cNvSpPr/>
          <p:nvPr/>
        </p:nvSpPr>
        <p:spPr>
          <a:xfrm>
            <a:off x="6852025" y="2024925"/>
            <a:ext cx="1453500" cy="74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7"/>
          <p:cNvSpPr/>
          <p:nvPr/>
        </p:nvSpPr>
        <p:spPr>
          <a:xfrm>
            <a:off x="6852025" y="2649450"/>
            <a:ext cx="1453500" cy="74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7"/>
          <p:cNvSpPr/>
          <p:nvPr/>
        </p:nvSpPr>
        <p:spPr>
          <a:xfrm>
            <a:off x="6852025" y="3187000"/>
            <a:ext cx="1453500" cy="74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7"/>
          <p:cNvSpPr/>
          <p:nvPr/>
        </p:nvSpPr>
        <p:spPr>
          <a:xfrm>
            <a:off x="6852025" y="3755000"/>
            <a:ext cx="1453500" cy="74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7"/>
          <p:cNvSpPr/>
          <p:nvPr/>
        </p:nvSpPr>
        <p:spPr>
          <a:xfrm>
            <a:off x="6852025" y="4205575"/>
            <a:ext cx="1453500" cy="74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7"/>
          <p:cNvSpPr/>
          <p:nvPr/>
        </p:nvSpPr>
        <p:spPr>
          <a:xfrm>
            <a:off x="6852025" y="4594050"/>
            <a:ext cx="1453500" cy="74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Hvordan fungerer: </a:t>
            </a:r>
            <a:endParaRPr/>
          </a:p>
        </p:txBody>
      </p:sp>
      <p:sp>
        <p:nvSpPr>
          <p:cNvPr id="264" name="Google Shape;264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300">
                <a:solidFill>
                  <a:schemeClr val="dk1"/>
                </a:solidFill>
              </a:rPr>
              <a:t>Grunnstrukturene i programmering</a:t>
            </a:r>
            <a:endParaRPr sz="2300">
              <a:solidFill>
                <a:schemeClr val="dk1"/>
              </a:solidFill>
            </a:endParaRPr>
          </a:p>
          <a:p>
            <a:pPr marL="457200" lvl="0" indent="-3746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no" sz="2300">
                <a:solidFill>
                  <a:schemeClr val="dk1"/>
                </a:solidFill>
              </a:rPr>
              <a:t>Løkker </a:t>
            </a:r>
            <a:endParaRPr sz="2300">
              <a:solidFill>
                <a:schemeClr val="dk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no" sz="2300">
                <a:solidFill>
                  <a:schemeClr val="dk1"/>
                </a:solidFill>
              </a:rPr>
              <a:t>Vilkår (hvis-setninger) </a:t>
            </a:r>
            <a:endParaRPr sz="2300">
              <a:solidFill>
                <a:schemeClr val="dk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no" sz="2300">
                <a:solidFill>
                  <a:schemeClr val="dk1"/>
                </a:solidFill>
              </a:rPr>
              <a:t>Variabler 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3975" y="228600"/>
            <a:ext cx="6557476" cy="448265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9"/>
          <p:cNvSpPr/>
          <p:nvPr/>
        </p:nvSpPr>
        <p:spPr>
          <a:xfrm>
            <a:off x="6475069" y="3527606"/>
            <a:ext cx="2135400" cy="997800"/>
          </a:xfrm>
          <a:prstGeom prst="wedgeRoundRectCallout">
            <a:avLst>
              <a:gd name="adj1" fmla="val -99997"/>
              <a:gd name="adj2" fmla="val -40693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700"/>
              <a:t>Vi starter opp igjen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700"/>
              <a:t>kl 13:35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Utforske et teknologisk system - hodelykt. </a:t>
            </a:r>
            <a:endParaRPr/>
          </a:p>
        </p:txBody>
      </p:sp>
      <p:sp>
        <p:nvSpPr>
          <p:cNvPr id="277" name="Google Shape;277;p40"/>
          <p:cNvSpPr txBox="1">
            <a:spLocks noGrp="1"/>
          </p:cNvSpPr>
          <p:nvPr>
            <p:ph type="body" idx="1"/>
          </p:nvPr>
        </p:nvSpPr>
        <p:spPr>
          <a:xfrm>
            <a:off x="311700" y="1727100"/>
            <a:ext cx="4398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Forstå systemet: hvordan fungerer den?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o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78" name="Google Shape;27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676" y="445025"/>
            <a:ext cx="3695269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>
            <a:spLocks noGrp="1"/>
          </p:cNvSpPr>
          <p:nvPr>
            <p:ph type="title"/>
          </p:nvPr>
        </p:nvSpPr>
        <p:spPr>
          <a:xfrm>
            <a:off x="311700" y="156400"/>
            <a:ext cx="6903600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Tenk individuelt: </a:t>
            </a:r>
            <a:endParaRPr/>
          </a:p>
        </p:txBody>
      </p:sp>
      <p:sp>
        <p:nvSpPr>
          <p:cNvPr id="291" name="Google Shape;291;p42"/>
          <p:cNvSpPr/>
          <p:nvPr/>
        </p:nvSpPr>
        <p:spPr>
          <a:xfrm>
            <a:off x="2562100" y="1735338"/>
            <a:ext cx="1894800" cy="572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Trykker en gang </a:t>
            </a:r>
            <a:endParaRPr/>
          </a:p>
        </p:txBody>
      </p:sp>
      <p:sp>
        <p:nvSpPr>
          <p:cNvPr id="292" name="Google Shape;292;p42"/>
          <p:cNvSpPr/>
          <p:nvPr/>
        </p:nvSpPr>
        <p:spPr>
          <a:xfrm>
            <a:off x="2562100" y="2643463"/>
            <a:ext cx="1894800" cy="572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Trykker to ganger </a:t>
            </a:r>
            <a:endParaRPr/>
          </a:p>
        </p:txBody>
      </p:sp>
      <p:sp>
        <p:nvSpPr>
          <p:cNvPr id="293" name="Google Shape;293;p42"/>
          <p:cNvSpPr/>
          <p:nvPr/>
        </p:nvSpPr>
        <p:spPr>
          <a:xfrm>
            <a:off x="2562100" y="3596713"/>
            <a:ext cx="1894800" cy="572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Trykker tre ganger </a:t>
            </a:r>
            <a:endParaRPr/>
          </a:p>
        </p:txBody>
      </p:sp>
      <p:sp>
        <p:nvSpPr>
          <p:cNvPr id="294" name="Google Shape;294;p42"/>
          <p:cNvSpPr/>
          <p:nvPr/>
        </p:nvSpPr>
        <p:spPr>
          <a:xfrm>
            <a:off x="4919525" y="1683288"/>
            <a:ext cx="2492700" cy="6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2"/>
          <p:cNvSpPr/>
          <p:nvPr/>
        </p:nvSpPr>
        <p:spPr>
          <a:xfrm>
            <a:off x="4970425" y="2591413"/>
            <a:ext cx="2492700" cy="6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2"/>
          <p:cNvSpPr/>
          <p:nvPr/>
        </p:nvSpPr>
        <p:spPr>
          <a:xfrm>
            <a:off x="4970425" y="3544663"/>
            <a:ext cx="2492700" cy="6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2"/>
          <p:cNvSpPr/>
          <p:nvPr/>
        </p:nvSpPr>
        <p:spPr>
          <a:xfrm>
            <a:off x="2562100" y="974088"/>
            <a:ext cx="1894800" cy="5727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Betingelser</a:t>
            </a:r>
            <a:endParaRPr b="1"/>
          </a:p>
        </p:txBody>
      </p:sp>
      <p:sp>
        <p:nvSpPr>
          <p:cNvPr id="298" name="Google Shape;298;p42"/>
          <p:cNvSpPr/>
          <p:nvPr/>
        </p:nvSpPr>
        <p:spPr>
          <a:xfrm>
            <a:off x="4919525" y="922038"/>
            <a:ext cx="2492700" cy="6768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Hendelse </a:t>
            </a:r>
            <a:endParaRPr b="1"/>
          </a:p>
        </p:txBody>
      </p:sp>
      <p:sp>
        <p:nvSpPr>
          <p:cNvPr id="299" name="Google Shape;299;p42"/>
          <p:cNvSpPr txBox="1"/>
          <p:nvPr/>
        </p:nvSpPr>
        <p:spPr>
          <a:xfrm>
            <a:off x="193500" y="1155275"/>
            <a:ext cx="2233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Hvilken verdi er det som varierer?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Hva skjer når du trykker?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Hva skjer om du trykker fire ganger?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2"/>
          <p:cNvSpPr txBox="1"/>
          <p:nvPr/>
        </p:nvSpPr>
        <p:spPr>
          <a:xfrm>
            <a:off x="4919525" y="1801775"/>
            <a:ext cx="158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Lyser sterkt</a:t>
            </a:r>
            <a:endParaRPr/>
          </a:p>
        </p:txBody>
      </p:sp>
      <p:sp>
        <p:nvSpPr>
          <p:cNvPr id="301" name="Google Shape;301;p42"/>
          <p:cNvSpPr txBox="1"/>
          <p:nvPr/>
        </p:nvSpPr>
        <p:spPr>
          <a:xfrm>
            <a:off x="4970425" y="3697075"/>
            <a:ext cx="158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Av</a:t>
            </a:r>
            <a:endParaRPr/>
          </a:p>
        </p:txBody>
      </p:sp>
      <p:sp>
        <p:nvSpPr>
          <p:cNvPr id="302" name="Google Shape;302;p42"/>
          <p:cNvSpPr txBox="1"/>
          <p:nvPr/>
        </p:nvSpPr>
        <p:spPr>
          <a:xfrm>
            <a:off x="4970425" y="2749425"/>
            <a:ext cx="158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Lyser svakt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Variabelen </a:t>
            </a:r>
            <a:endParaRPr/>
          </a:p>
        </p:txBody>
      </p:sp>
      <p:sp>
        <p:nvSpPr>
          <p:cNvPr id="308" name="Google Shape;308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o">
                <a:solidFill>
                  <a:schemeClr val="dk1"/>
                </a:solidFill>
              </a:rPr>
              <a:t>Hvilke verdier kan variabelen “trykk” ha?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09" name="Google Shape;309;p43"/>
          <p:cNvPicPr preferRelativeResize="0"/>
          <p:nvPr/>
        </p:nvPicPr>
        <p:blipFill rotWithShape="1">
          <a:blip r:embed="rId3">
            <a:alphaModFix/>
          </a:blip>
          <a:srcRect l="20929" t="13672" r="57475" b="75198"/>
          <a:stretch/>
        </p:blipFill>
        <p:spPr>
          <a:xfrm>
            <a:off x="5472225" y="893075"/>
            <a:ext cx="1840574" cy="89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Gå inn i Makecode, skriv kode og test at den virker</a:t>
            </a:r>
            <a:endParaRPr/>
          </a:p>
        </p:txBody>
      </p:sp>
      <p:pic>
        <p:nvPicPr>
          <p:cNvPr id="322" name="Google Shape;32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6573" y="1170131"/>
            <a:ext cx="2944933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336546"/>
            <a:ext cx="2295025" cy="163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0300" y="1170125"/>
            <a:ext cx="229005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119203"/>
            <a:ext cx="7886700" cy="675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no"/>
              <a:t>Digitalt kurs:</a:t>
            </a:r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152475"/>
            <a:ext cx="7886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o">
                <a:solidFill>
                  <a:schemeClr val="dk1"/>
                </a:solidFill>
              </a:rPr>
              <a:t>Hvis dere sitter sammen og bruker zoom på en pc, skriv inn navnene på alle i navnefeltet.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o">
                <a:solidFill>
                  <a:schemeClr val="dk1"/>
                </a:solidFill>
              </a:rPr>
              <a:t>Skriv eventuelle spørsmål i chatten og så vil vi ta spørsmålsstopp undervegs.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Diskuter</a:t>
            </a:r>
            <a:endParaRPr/>
          </a:p>
        </p:txBody>
      </p:sp>
      <p:sp>
        <p:nvSpPr>
          <p:cNvPr id="330" name="Google Shape;330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o"/>
              <a:t>Gå gjennom og diskuter koden og se om dere kjenner igjen variabler, vilkår og løkker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Demonstrasjon av ny lommelykt </a:t>
            </a:r>
            <a:endParaRPr/>
          </a:p>
        </p:txBody>
      </p:sp>
      <p:sp>
        <p:nvSpPr>
          <p:cNvPr id="336" name="Google Shape;336;p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8"/>
          <p:cNvSpPr txBox="1">
            <a:spLocks noGrp="1"/>
          </p:cNvSpPr>
          <p:nvPr>
            <p:ph type="title"/>
          </p:nvPr>
        </p:nvSpPr>
        <p:spPr>
          <a:xfrm>
            <a:off x="311700" y="53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Tenk individuelt: micro:bit som modell for lommelykt </a:t>
            </a:r>
            <a:endParaRPr/>
          </a:p>
        </p:txBody>
      </p:sp>
      <p:sp>
        <p:nvSpPr>
          <p:cNvPr id="342" name="Google Shape;342;p48"/>
          <p:cNvSpPr/>
          <p:nvPr/>
        </p:nvSpPr>
        <p:spPr>
          <a:xfrm>
            <a:off x="762850" y="1554238"/>
            <a:ext cx="2492700" cy="6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På Sterkt lys </a:t>
            </a:r>
            <a:endParaRPr/>
          </a:p>
        </p:txBody>
      </p:sp>
      <p:sp>
        <p:nvSpPr>
          <p:cNvPr id="343" name="Google Shape;343;p48"/>
          <p:cNvSpPr/>
          <p:nvPr/>
        </p:nvSpPr>
        <p:spPr>
          <a:xfrm>
            <a:off x="762850" y="2388925"/>
            <a:ext cx="2492700" cy="6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På svakt lys</a:t>
            </a:r>
            <a:endParaRPr/>
          </a:p>
        </p:txBody>
      </p:sp>
      <p:sp>
        <p:nvSpPr>
          <p:cNvPr id="344" name="Google Shape;344;p48"/>
          <p:cNvSpPr/>
          <p:nvPr/>
        </p:nvSpPr>
        <p:spPr>
          <a:xfrm>
            <a:off x="762850" y="3342175"/>
            <a:ext cx="2492700" cy="6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Blinker </a:t>
            </a:r>
            <a:endParaRPr/>
          </a:p>
        </p:txBody>
      </p:sp>
      <p:sp>
        <p:nvSpPr>
          <p:cNvPr id="345" name="Google Shape;345;p48"/>
          <p:cNvSpPr/>
          <p:nvPr/>
        </p:nvSpPr>
        <p:spPr>
          <a:xfrm>
            <a:off x="762850" y="4214950"/>
            <a:ext cx="2492700" cy="6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Av </a:t>
            </a:r>
            <a:endParaRPr/>
          </a:p>
        </p:txBody>
      </p:sp>
      <p:sp>
        <p:nvSpPr>
          <p:cNvPr id="346" name="Google Shape;346;p48"/>
          <p:cNvSpPr/>
          <p:nvPr/>
        </p:nvSpPr>
        <p:spPr>
          <a:xfrm>
            <a:off x="762850" y="719575"/>
            <a:ext cx="2492700" cy="676800"/>
          </a:xfrm>
          <a:prstGeom prst="roundRect">
            <a:avLst>
              <a:gd name="adj" fmla="val 16667"/>
            </a:avLst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Hendelse</a:t>
            </a:r>
            <a:r>
              <a:rPr lang="no"/>
              <a:t> </a:t>
            </a:r>
            <a:endParaRPr/>
          </a:p>
        </p:txBody>
      </p:sp>
      <p:sp>
        <p:nvSpPr>
          <p:cNvPr id="347" name="Google Shape;347;p48"/>
          <p:cNvSpPr/>
          <p:nvPr/>
        </p:nvSpPr>
        <p:spPr>
          <a:xfrm>
            <a:off x="3764475" y="1554238"/>
            <a:ext cx="2492700" cy="6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Skjermen til micro:bit må lyse </a:t>
            </a:r>
            <a:endParaRPr/>
          </a:p>
        </p:txBody>
      </p:sp>
      <p:sp>
        <p:nvSpPr>
          <p:cNvPr id="348" name="Google Shape;348;p48"/>
          <p:cNvSpPr/>
          <p:nvPr/>
        </p:nvSpPr>
        <p:spPr>
          <a:xfrm>
            <a:off x="3764475" y="2388925"/>
            <a:ext cx="2492700" cy="6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8"/>
          <p:cNvSpPr/>
          <p:nvPr/>
        </p:nvSpPr>
        <p:spPr>
          <a:xfrm>
            <a:off x="3764475" y="3342175"/>
            <a:ext cx="2492700" cy="6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8"/>
          <p:cNvSpPr/>
          <p:nvPr/>
        </p:nvSpPr>
        <p:spPr>
          <a:xfrm>
            <a:off x="3764475" y="4214950"/>
            <a:ext cx="2492700" cy="6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8"/>
          <p:cNvSpPr/>
          <p:nvPr/>
        </p:nvSpPr>
        <p:spPr>
          <a:xfrm>
            <a:off x="3764475" y="719575"/>
            <a:ext cx="2492700" cy="676800"/>
          </a:xfrm>
          <a:prstGeom prst="roundRect">
            <a:avLst>
              <a:gd name="adj" fmla="val 16667"/>
            </a:avLst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Modellering med micro:bit</a:t>
            </a:r>
            <a:r>
              <a:rPr lang="no"/>
              <a:t> </a:t>
            </a:r>
            <a:endParaRPr/>
          </a:p>
        </p:txBody>
      </p:sp>
      <p:sp>
        <p:nvSpPr>
          <p:cNvPr id="352" name="Google Shape;352;p48"/>
          <p:cNvSpPr txBox="1">
            <a:spLocks noGrp="1"/>
          </p:cNvSpPr>
          <p:nvPr>
            <p:ph type="title"/>
          </p:nvPr>
        </p:nvSpPr>
        <p:spPr>
          <a:xfrm>
            <a:off x="6766100" y="1244225"/>
            <a:ext cx="236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o" sz="2320"/>
              <a:t>Beskriv med ord</a:t>
            </a:r>
            <a:endParaRPr sz="232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9"/>
          <p:cNvSpPr txBox="1">
            <a:spLocks noGrp="1"/>
          </p:cNvSpPr>
          <p:nvPr>
            <p:ph type="title"/>
          </p:nvPr>
        </p:nvSpPr>
        <p:spPr>
          <a:xfrm>
            <a:off x="311700" y="74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Vårt forslag: Bruke micro:bit som modell for lommelykt </a:t>
            </a:r>
            <a:endParaRPr/>
          </a:p>
        </p:txBody>
      </p:sp>
      <p:sp>
        <p:nvSpPr>
          <p:cNvPr id="358" name="Google Shape;358;p49"/>
          <p:cNvSpPr/>
          <p:nvPr/>
        </p:nvSpPr>
        <p:spPr>
          <a:xfrm>
            <a:off x="762850" y="1554238"/>
            <a:ext cx="2492700" cy="6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På Sterkt lys </a:t>
            </a:r>
            <a:endParaRPr/>
          </a:p>
        </p:txBody>
      </p:sp>
      <p:sp>
        <p:nvSpPr>
          <p:cNvPr id="359" name="Google Shape;359;p49"/>
          <p:cNvSpPr/>
          <p:nvPr/>
        </p:nvSpPr>
        <p:spPr>
          <a:xfrm>
            <a:off x="762850" y="2388925"/>
            <a:ext cx="2492700" cy="6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På svakt lys</a:t>
            </a:r>
            <a:endParaRPr/>
          </a:p>
        </p:txBody>
      </p:sp>
      <p:sp>
        <p:nvSpPr>
          <p:cNvPr id="360" name="Google Shape;360;p49"/>
          <p:cNvSpPr/>
          <p:nvPr/>
        </p:nvSpPr>
        <p:spPr>
          <a:xfrm>
            <a:off x="762850" y="3342175"/>
            <a:ext cx="2492700" cy="6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Blinker </a:t>
            </a:r>
            <a:endParaRPr/>
          </a:p>
        </p:txBody>
      </p:sp>
      <p:sp>
        <p:nvSpPr>
          <p:cNvPr id="361" name="Google Shape;361;p49"/>
          <p:cNvSpPr/>
          <p:nvPr/>
        </p:nvSpPr>
        <p:spPr>
          <a:xfrm>
            <a:off x="762850" y="4214950"/>
            <a:ext cx="2492700" cy="6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Av </a:t>
            </a:r>
            <a:endParaRPr/>
          </a:p>
        </p:txBody>
      </p:sp>
      <p:sp>
        <p:nvSpPr>
          <p:cNvPr id="362" name="Google Shape;362;p49"/>
          <p:cNvSpPr/>
          <p:nvPr/>
        </p:nvSpPr>
        <p:spPr>
          <a:xfrm>
            <a:off x="762850" y="719575"/>
            <a:ext cx="2492700" cy="6768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Hendelse </a:t>
            </a:r>
            <a:endParaRPr b="1"/>
          </a:p>
        </p:txBody>
      </p:sp>
      <p:sp>
        <p:nvSpPr>
          <p:cNvPr id="363" name="Google Shape;363;p49"/>
          <p:cNvSpPr/>
          <p:nvPr/>
        </p:nvSpPr>
        <p:spPr>
          <a:xfrm>
            <a:off x="3764475" y="1554238"/>
            <a:ext cx="2492700" cy="6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Skjermen til micro:bit må lyse </a:t>
            </a:r>
            <a:endParaRPr/>
          </a:p>
        </p:txBody>
      </p:sp>
      <p:sp>
        <p:nvSpPr>
          <p:cNvPr id="364" name="Google Shape;364;p49"/>
          <p:cNvSpPr/>
          <p:nvPr/>
        </p:nvSpPr>
        <p:spPr>
          <a:xfrm>
            <a:off x="3764475" y="2388925"/>
            <a:ext cx="2492700" cy="6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Skjermen til micro:bit må lyse svakt </a:t>
            </a:r>
            <a:endParaRPr/>
          </a:p>
        </p:txBody>
      </p:sp>
      <p:sp>
        <p:nvSpPr>
          <p:cNvPr id="365" name="Google Shape;365;p49"/>
          <p:cNvSpPr/>
          <p:nvPr/>
        </p:nvSpPr>
        <p:spPr>
          <a:xfrm>
            <a:off x="3764475" y="3342175"/>
            <a:ext cx="2492700" cy="6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Skjermen til micro:bit blinker, skrur seg av og på med pause mellom  </a:t>
            </a:r>
            <a:endParaRPr/>
          </a:p>
        </p:txBody>
      </p:sp>
      <p:sp>
        <p:nvSpPr>
          <p:cNvPr id="366" name="Google Shape;366;p49"/>
          <p:cNvSpPr/>
          <p:nvPr/>
        </p:nvSpPr>
        <p:spPr>
          <a:xfrm>
            <a:off x="3764475" y="4214950"/>
            <a:ext cx="2492700" cy="6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Skjermen er av, ingen lysdioder lyser</a:t>
            </a:r>
            <a:endParaRPr/>
          </a:p>
        </p:txBody>
      </p:sp>
      <p:sp>
        <p:nvSpPr>
          <p:cNvPr id="367" name="Google Shape;367;p49"/>
          <p:cNvSpPr/>
          <p:nvPr/>
        </p:nvSpPr>
        <p:spPr>
          <a:xfrm>
            <a:off x="3764475" y="719575"/>
            <a:ext cx="2492700" cy="6768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Modellering med micro:bit </a:t>
            </a:r>
            <a:endParaRPr b="1"/>
          </a:p>
        </p:txBody>
      </p:sp>
      <p:sp>
        <p:nvSpPr>
          <p:cNvPr id="368" name="Google Shape;368;p49"/>
          <p:cNvSpPr txBox="1">
            <a:spLocks noGrp="1"/>
          </p:cNvSpPr>
          <p:nvPr>
            <p:ph type="title"/>
          </p:nvPr>
        </p:nvSpPr>
        <p:spPr>
          <a:xfrm>
            <a:off x="6766100" y="1244225"/>
            <a:ext cx="236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o" sz="2320"/>
              <a:t>Beskriv med ord</a:t>
            </a:r>
            <a:endParaRPr sz="232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1528"/>
              <a:buNone/>
            </a:pPr>
            <a:r>
              <a:rPr lang="no" sz="3140"/>
              <a:t>Gruppeoppgave: endre koden for å legge til funksjon “blinking” </a:t>
            </a:r>
            <a:endParaRPr sz="314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1898" y="289806"/>
            <a:ext cx="3020330" cy="163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5725" y="152400"/>
            <a:ext cx="197270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650" y="289796"/>
            <a:ext cx="2295025" cy="1631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2"/>
          <p:cNvSpPr txBox="1">
            <a:spLocks noGrp="1"/>
          </p:cNvSpPr>
          <p:nvPr>
            <p:ph type="title"/>
          </p:nvPr>
        </p:nvSpPr>
        <p:spPr>
          <a:xfrm>
            <a:off x="311700" y="138600"/>
            <a:ext cx="3899700" cy="21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Gruppeoppgave: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Lag en hodelykt med bevegelsessensor som dimmer lyset når du ser ned.</a:t>
            </a:r>
            <a:endParaRPr/>
          </a:p>
        </p:txBody>
      </p:sp>
      <p:pic>
        <p:nvPicPr>
          <p:cNvPr id="386" name="Google Shape;386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5750" y="138600"/>
            <a:ext cx="4077375" cy="4110374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2"/>
          <p:cNvSpPr txBox="1"/>
          <p:nvPr/>
        </p:nvSpPr>
        <p:spPr>
          <a:xfrm>
            <a:off x="311700" y="4248975"/>
            <a:ext cx="8099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600"/>
              <a:t>Utvidelse: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600"/>
              <a:t>Hodelykten kan styres trådløst fra smartklokken din. Bruk radiofunksjonen mellom to micro:bits og lag en modell av dette. </a:t>
            </a:r>
            <a:endParaRPr sz="16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3798" y="289806"/>
            <a:ext cx="3020330" cy="163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650" y="3029125"/>
            <a:ext cx="2767925" cy="187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0825" y="3029125"/>
            <a:ext cx="2680738" cy="187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5725" y="152400"/>
            <a:ext cx="197270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7650" y="289796"/>
            <a:ext cx="2295025" cy="1631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4"/>
          <p:cNvSpPr txBox="1">
            <a:spLocks noGrp="1"/>
          </p:cNvSpPr>
          <p:nvPr>
            <p:ph type="title"/>
          </p:nvPr>
        </p:nvSpPr>
        <p:spPr>
          <a:xfrm>
            <a:off x="313200" y="1434725"/>
            <a:ext cx="8517600" cy="20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Systemforståelse: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På hvilken måte har denne oppgaven ført til en bedre forståelse for hvordan systemet hodelykt fungerer?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5"/>
          <p:cNvSpPr txBox="1">
            <a:spLocks noGrp="1"/>
          </p:cNvSpPr>
          <p:nvPr>
            <p:ph type="title"/>
          </p:nvPr>
        </p:nvSpPr>
        <p:spPr>
          <a:xfrm>
            <a:off x="311700" y="182650"/>
            <a:ext cx="8520600" cy="12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o"/>
              <a:t>Undervise programmering og oppbygging av aktivitet: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o"/>
              <a:t>Hva gjorde dere i hver del?   </a:t>
            </a:r>
            <a:endParaRPr/>
          </a:p>
        </p:txBody>
      </p:sp>
      <p:sp>
        <p:nvSpPr>
          <p:cNvPr id="407" name="Google Shape;407;p55"/>
          <p:cNvSpPr/>
          <p:nvPr/>
        </p:nvSpPr>
        <p:spPr>
          <a:xfrm>
            <a:off x="707100" y="1574300"/>
            <a:ext cx="37689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o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Forstå og forenkle systemet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5"/>
          <p:cNvSpPr/>
          <p:nvPr/>
        </p:nvSpPr>
        <p:spPr>
          <a:xfrm>
            <a:off x="4642800" y="1574300"/>
            <a:ext cx="37941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o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Lage skisse av modell 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5"/>
          <p:cNvSpPr/>
          <p:nvPr/>
        </p:nvSpPr>
        <p:spPr>
          <a:xfrm>
            <a:off x="2111675" y="2387650"/>
            <a:ext cx="50211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o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Lese og forstå programmet til modellen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5"/>
          <p:cNvSpPr/>
          <p:nvPr/>
        </p:nvSpPr>
        <p:spPr>
          <a:xfrm>
            <a:off x="2111675" y="3201000"/>
            <a:ext cx="50211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o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Utvide, modifisere programmet 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5"/>
          <p:cNvSpPr/>
          <p:nvPr/>
        </p:nvSpPr>
        <p:spPr>
          <a:xfrm>
            <a:off x="2111675" y="4014350"/>
            <a:ext cx="50211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o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Utvide og lage nytt program 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5"/>
          <p:cNvSpPr/>
          <p:nvPr/>
        </p:nvSpPr>
        <p:spPr>
          <a:xfrm>
            <a:off x="7441420" y="2596089"/>
            <a:ext cx="1304100" cy="670800"/>
          </a:xfrm>
          <a:prstGeom prst="wedgeRoundRectCallout">
            <a:avLst>
              <a:gd name="adj1" fmla="val -81829"/>
              <a:gd name="adj2" fmla="val 14920"/>
              <a:gd name="adj3" fmla="val 16667"/>
            </a:avLst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Prøve programmet</a:t>
            </a:r>
            <a:endParaRPr/>
          </a:p>
        </p:txBody>
      </p:sp>
      <p:sp>
        <p:nvSpPr>
          <p:cNvPr id="413" name="Google Shape;413;p55"/>
          <p:cNvSpPr/>
          <p:nvPr/>
        </p:nvSpPr>
        <p:spPr>
          <a:xfrm>
            <a:off x="7441420" y="3472950"/>
            <a:ext cx="1304100" cy="670800"/>
          </a:xfrm>
          <a:prstGeom prst="wedgeRoundRectCallout">
            <a:avLst>
              <a:gd name="adj1" fmla="val -81829"/>
              <a:gd name="adj2" fmla="val 14920"/>
              <a:gd name="adj3" fmla="val 16667"/>
            </a:avLst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Prøve programmet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Oppsummering  </a:t>
            </a:r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9556" y="0"/>
            <a:ext cx="353444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311700" y="1170975"/>
            <a:ext cx="4859700" cy="12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Forrige samling: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o">
                <a:solidFill>
                  <a:schemeClr val="dk1"/>
                </a:solidFill>
              </a:rPr>
              <a:t>Øvingsoppgaver for den elektriske kretsen i modellhuset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371600" y="4043125"/>
            <a:ext cx="4609800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o">
                <a:solidFill>
                  <a:schemeClr val="dk1"/>
                </a:solidFill>
              </a:rPr>
              <a:t>Du må ape før du kan skape!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o"/>
              <a:t>Undervisning av programmering </a:t>
            </a:r>
            <a:endParaRPr/>
          </a:p>
        </p:txBody>
      </p:sp>
      <p:sp>
        <p:nvSpPr>
          <p:cNvPr id="419" name="Google Shape;419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">
                <a:solidFill>
                  <a:schemeClr val="dk1"/>
                </a:solidFill>
              </a:rPr>
              <a:t>Hvordan undervise programmering?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420" name="Google Shape;420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7425" y="1517900"/>
            <a:ext cx="5354353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7"/>
          <p:cNvSpPr txBox="1">
            <a:spLocks noGrp="1"/>
          </p:cNvSpPr>
          <p:nvPr>
            <p:ph type="title"/>
          </p:nvPr>
        </p:nvSpPr>
        <p:spPr>
          <a:xfrm>
            <a:off x="311700" y="182650"/>
            <a:ext cx="8520600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"/>
              <a:t>Undervisning av programmering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"/>
              <a:t>PRIMM: Predict - Run - Investigate - Modify - Make  </a:t>
            </a:r>
            <a:endParaRPr/>
          </a:p>
        </p:txBody>
      </p:sp>
      <p:sp>
        <p:nvSpPr>
          <p:cNvPr id="426" name="Google Shape;426;p57"/>
          <p:cNvSpPr/>
          <p:nvPr/>
        </p:nvSpPr>
        <p:spPr>
          <a:xfrm>
            <a:off x="2007750" y="1784200"/>
            <a:ext cx="34794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Forstå og forenkle systemet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7"/>
          <p:cNvSpPr/>
          <p:nvPr/>
        </p:nvSpPr>
        <p:spPr>
          <a:xfrm>
            <a:off x="5641188" y="1784200"/>
            <a:ext cx="35028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Lage skisse av modell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7"/>
          <p:cNvSpPr/>
          <p:nvPr/>
        </p:nvSpPr>
        <p:spPr>
          <a:xfrm>
            <a:off x="3304453" y="2597550"/>
            <a:ext cx="46356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Lese og forstå programmet til modellen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57"/>
          <p:cNvSpPr/>
          <p:nvPr/>
        </p:nvSpPr>
        <p:spPr>
          <a:xfrm>
            <a:off x="3304453" y="3410900"/>
            <a:ext cx="46356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Utvide, modifisere programmet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7"/>
          <p:cNvSpPr/>
          <p:nvPr/>
        </p:nvSpPr>
        <p:spPr>
          <a:xfrm>
            <a:off x="3304453" y="4224250"/>
            <a:ext cx="46356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Utvide og lage nytt program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7"/>
          <p:cNvSpPr/>
          <p:nvPr/>
        </p:nvSpPr>
        <p:spPr>
          <a:xfrm>
            <a:off x="66325" y="1366150"/>
            <a:ext cx="1854600" cy="1103400"/>
          </a:xfrm>
          <a:prstGeom prst="rightArrow">
            <a:avLst>
              <a:gd name="adj1" fmla="val 69540"/>
              <a:gd name="adj2" fmla="val 3852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Algoritmisk tenkning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Forstå problemet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57"/>
          <p:cNvSpPr/>
          <p:nvPr/>
        </p:nvSpPr>
        <p:spPr>
          <a:xfrm>
            <a:off x="639700" y="2456250"/>
            <a:ext cx="1641900" cy="82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Predict (Run) Investigate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57"/>
          <p:cNvSpPr/>
          <p:nvPr/>
        </p:nvSpPr>
        <p:spPr>
          <a:xfrm>
            <a:off x="962650" y="3269600"/>
            <a:ext cx="1641900" cy="82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Modify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57"/>
          <p:cNvSpPr/>
          <p:nvPr/>
        </p:nvSpPr>
        <p:spPr>
          <a:xfrm>
            <a:off x="1272475" y="4082950"/>
            <a:ext cx="1641900" cy="82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8"/>
          <p:cNvSpPr txBox="1">
            <a:spLocks noGrp="1"/>
          </p:cNvSpPr>
          <p:nvPr>
            <p:ph type="title"/>
          </p:nvPr>
        </p:nvSpPr>
        <p:spPr>
          <a:xfrm>
            <a:off x="311700" y="204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Kravspesifikasjon modellrom</a:t>
            </a:r>
            <a:endParaRPr/>
          </a:p>
        </p:txBody>
      </p:sp>
      <p:sp>
        <p:nvSpPr>
          <p:cNvPr id="440" name="Google Shape;440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12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Ledningene skal ligge i rør på utsiden av rommet.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Det skal brukes koblingsbokser til alle koblinger. Koblingene skal være brannsikre.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Det skal være minst to lamper.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Minst en lampe skal kunne skrus av og på med en bryter.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Minst en lampe skal styres av micro:bit.</a:t>
            </a:r>
            <a:endParaRPr/>
          </a:p>
        </p:txBody>
      </p:sp>
      <p:pic>
        <p:nvPicPr>
          <p:cNvPr id="441" name="Google Shape;44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1850" y="2897800"/>
            <a:ext cx="2868100" cy="214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I dag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2700" marR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1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utforske, </a:t>
            </a:r>
            <a:r>
              <a:rPr lang="no" sz="2150">
                <a:solidFill>
                  <a:srgbClr val="B7B7B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lage </a:t>
            </a:r>
            <a:r>
              <a:rPr lang="no" sz="21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og programmere teknologiske systemer som består av deler som virker sammen</a:t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311700" y="223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Gruppediskusjon: Hvordan virker en automatisk dør?</a:t>
            </a:r>
            <a:endParaRPr/>
          </a:p>
        </p:txBody>
      </p:sp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9838" y="1017725"/>
            <a:ext cx="3826433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/>
          <p:nvPr/>
        </p:nvSpPr>
        <p:spPr>
          <a:xfrm>
            <a:off x="629050" y="2238725"/>
            <a:ext cx="15726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0"/>
          <p:cNvSpPr/>
          <p:nvPr/>
        </p:nvSpPr>
        <p:spPr>
          <a:xfrm>
            <a:off x="6831550" y="2285400"/>
            <a:ext cx="15726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0"/>
          <p:cNvSpPr txBox="1"/>
          <p:nvPr/>
        </p:nvSpPr>
        <p:spPr>
          <a:xfrm>
            <a:off x="573575" y="2988050"/>
            <a:ext cx="184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Hva må registreres for at noe skal skje</a:t>
            </a:r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6831550" y="2988050"/>
            <a:ext cx="184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Hva skjer?</a:t>
            </a:r>
            <a:endParaRPr/>
          </a:p>
        </p:txBody>
      </p:sp>
      <p:sp>
        <p:nvSpPr>
          <p:cNvPr id="101" name="Google Shape;101;p20"/>
          <p:cNvSpPr txBox="1"/>
          <p:nvPr/>
        </p:nvSpPr>
        <p:spPr>
          <a:xfrm>
            <a:off x="629050" y="1540025"/>
            <a:ext cx="184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Input</a:t>
            </a:r>
            <a:endParaRPr/>
          </a:p>
        </p:txBody>
      </p:sp>
      <p:sp>
        <p:nvSpPr>
          <p:cNvPr id="102" name="Google Shape;102;p20"/>
          <p:cNvSpPr txBox="1"/>
          <p:nvPr/>
        </p:nvSpPr>
        <p:spPr>
          <a:xfrm>
            <a:off x="6831550" y="1540025"/>
            <a:ext cx="184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Output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250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Et teknologisk system som styres automatisk</a:t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788" y="1017725"/>
            <a:ext cx="3826433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/>
          <p:nvPr/>
        </p:nvSpPr>
        <p:spPr>
          <a:xfrm>
            <a:off x="629050" y="2238725"/>
            <a:ext cx="15726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/>
          <p:cNvSpPr/>
          <p:nvPr/>
        </p:nvSpPr>
        <p:spPr>
          <a:xfrm>
            <a:off x="6831550" y="2285400"/>
            <a:ext cx="15726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/>
          <p:nvPr/>
        </p:nvSpPr>
        <p:spPr>
          <a:xfrm>
            <a:off x="573575" y="2988050"/>
            <a:ext cx="1840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Bevegelsessensor registrerer bevegelse</a:t>
            </a:r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6359650" y="2988050"/>
            <a:ext cx="2951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no"/>
              <a:t>Døra åpnes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no"/>
              <a:t>Holdes åpen en gitt periode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no"/>
              <a:t>Døra lukkes igjen</a:t>
            </a:r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629050" y="1540025"/>
            <a:ext cx="184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Input</a:t>
            </a:r>
            <a:endParaRPr/>
          </a:p>
        </p:txBody>
      </p:sp>
      <p:sp>
        <p:nvSpPr>
          <p:cNvPr id="114" name="Google Shape;114;p21"/>
          <p:cNvSpPr txBox="1"/>
          <p:nvPr/>
        </p:nvSpPr>
        <p:spPr>
          <a:xfrm>
            <a:off x="6831550" y="1540025"/>
            <a:ext cx="184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Output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Teknologisk system</a:t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1852898"/>
            <a:ext cx="5586325" cy="210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 rotWithShape="1">
          <a:blip r:embed="rId4">
            <a:alphaModFix/>
          </a:blip>
          <a:srcRect t="3484"/>
          <a:stretch/>
        </p:blipFill>
        <p:spPr>
          <a:xfrm>
            <a:off x="6247625" y="1715800"/>
            <a:ext cx="2332525" cy="223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499525" y="1715800"/>
            <a:ext cx="197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Bevegelsessensor</a:t>
            </a:r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3214425" y="1715800"/>
            <a:ext cx="197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Mikrokontroller</a:t>
            </a:r>
            <a:endParaRPr/>
          </a:p>
        </p:txBody>
      </p:sp>
      <p:sp>
        <p:nvSpPr>
          <p:cNvPr id="124" name="Google Shape;124;p22"/>
          <p:cNvSpPr txBox="1"/>
          <p:nvPr/>
        </p:nvSpPr>
        <p:spPr>
          <a:xfrm>
            <a:off x="6336350" y="1234875"/>
            <a:ext cx="197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Dørmotor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Micro:bit er et teknologisk system</a:t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1013" y="1803500"/>
            <a:ext cx="3061975" cy="224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/>
          <p:nvPr/>
        </p:nvSpPr>
        <p:spPr>
          <a:xfrm>
            <a:off x="693800" y="2886300"/>
            <a:ext cx="15726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693800" y="2187600"/>
            <a:ext cx="184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Input (sensor)</a:t>
            </a:r>
            <a:endParaRPr/>
          </a:p>
        </p:txBody>
      </p:sp>
      <p:sp>
        <p:nvSpPr>
          <p:cNvPr id="133" name="Google Shape;133;p23"/>
          <p:cNvSpPr/>
          <p:nvPr/>
        </p:nvSpPr>
        <p:spPr>
          <a:xfrm>
            <a:off x="6831550" y="2812700"/>
            <a:ext cx="15726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/>
          <p:nvPr/>
        </p:nvSpPr>
        <p:spPr>
          <a:xfrm>
            <a:off x="6831550" y="2067325"/>
            <a:ext cx="184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Output (hendelse)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1972</Words>
  <Application>Microsoft Office PowerPoint</Application>
  <PresentationFormat>Skjermfremvisning (16:9)</PresentationFormat>
  <Paragraphs>204</Paragraphs>
  <Slides>42</Slides>
  <Notes>42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42</vt:i4>
      </vt:variant>
    </vt:vector>
  </HeadingPairs>
  <TitlesOfParts>
    <vt:vector size="46" baseType="lpstr">
      <vt:lpstr>Arial</vt:lpstr>
      <vt:lpstr>Calibri</vt:lpstr>
      <vt:lpstr>Roboto</vt:lpstr>
      <vt:lpstr>Simple Light</vt:lpstr>
      <vt:lpstr>Elektrisitet  digitalt kurs </vt:lpstr>
      <vt:lpstr>PowerPoint-presentasjon</vt:lpstr>
      <vt:lpstr>Digitalt kurs:</vt:lpstr>
      <vt:lpstr>Oppsummering  </vt:lpstr>
      <vt:lpstr>I dag</vt:lpstr>
      <vt:lpstr>Gruppediskusjon: Hvordan virker en automatisk dør?</vt:lpstr>
      <vt:lpstr>Et teknologisk system som styres automatisk</vt:lpstr>
      <vt:lpstr>Teknologisk system</vt:lpstr>
      <vt:lpstr>Micro:bit er et teknologisk system</vt:lpstr>
      <vt:lpstr>PowerPoint-presentasjon</vt:lpstr>
      <vt:lpstr>Micro:bit V1 vs V2</vt:lpstr>
      <vt:lpstr>I dag:  </vt:lpstr>
      <vt:lpstr>kryss</vt:lpstr>
      <vt:lpstr>Eksempel </vt:lpstr>
      <vt:lpstr>Oppgave: Forklar utfallet </vt:lpstr>
      <vt:lpstr>Følg koden </vt:lpstr>
      <vt:lpstr>Oppgave: Hva er koden?</vt:lpstr>
      <vt:lpstr>PowerPoint-presentasjon</vt:lpstr>
      <vt:lpstr>PowerPoint-presentasjon</vt:lpstr>
      <vt:lpstr>PowerPoint-presentasjon</vt:lpstr>
      <vt:lpstr>Terning</vt:lpstr>
      <vt:lpstr>PowerPoint-presentasjon</vt:lpstr>
      <vt:lpstr>PowerPoint-presentasjon</vt:lpstr>
      <vt:lpstr>Hvordan fungerer: </vt:lpstr>
      <vt:lpstr>PowerPoint-presentasjon</vt:lpstr>
      <vt:lpstr>Utforske et teknologisk system - hodelykt. </vt:lpstr>
      <vt:lpstr>Tenk individuelt: </vt:lpstr>
      <vt:lpstr>Variabelen </vt:lpstr>
      <vt:lpstr>Gå inn i Makecode, skriv kode og test at den virker</vt:lpstr>
      <vt:lpstr>Diskuter</vt:lpstr>
      <vt:lpstr>Demonstrasjon av ny lommelykt </vt:lpstr>
      <vt:lpstr>Tenk individuelt: micro:bit som modell for lommelykt </vt:lpstr>
      <vt:lpstr>Vårt forslag: Bruke micro:bit som modell for lommelykt </vt:lpstr>
      <vt:lpstr>Gruppeoppgave: endre koden for å legge til funksjon “blinking” </vt:lpstr>
      <vt:lpstr>PowerPoint-presentasjon</vt:lpstr>
      <vt:lpstr>Gruppeoppgave: Lag en hodelykt med bevegelsessensor som dimmer lyset når du ser ned.</vt:lpstr>
      <vt:lpstr>PowerPoint-presentasjon</vt:lpstr>
      <vt:lpstr>Systemforståelse:  På hvilken måte har denne oppgaven ført til en bedre forståelse for hvordan systemet hodelykt fungerer? </vt:lpstr>
      <vt:lpstr>Undervise programmering og oppbygging av aktivitet: Hva gjorde dere i hver del?   </vt:lpstr>
      <vt:lpstr>Undervisning av programmering </vt:lpstr>
      <vt:lpstr>Undervisning av programmering PRIMM: Predict - Run - Investigate - Modify - Make  </vt:lpstr>
      <vt:lpstr>Kravspesifikasjon modellrom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Elektrisitet  digitalt kurs </dc:title>
  <cp:lastModifiedBy>Liv Oddrun Voll</cp:lastModifiedBy>
  <cp:revision>1</cp:revision>
  <dcterms:modified xsi:type="dcterms:W3CDTF">2022-02-03T10:37:59Z</dcterms:modified>
</cp:coreProperties>
</file>