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64" r:id="rId2"/>
    <p:sldId id="279" r:id="rId3"/>
    <p:sldId id="280" r:id="rId4"/>
    <p:sldId id="281" r:id="rId5"/>
    <p:sldId id="376" r:id="rId6"/>
    <p:sldId id="377" r:id="rId7"/>
    <p:sldId id="282" r:id="rId8"/>
    <p:sldId id="283" r:id="rId9"/>
    <p:sldId id="286" r:id="rId10"/>
    <p:sldId id="285" r:id="rId11"/>
    <p:sldId id="287" r:id="rId12"/>
    <p:sldId id="290" r:id="rId13"/>
    <p:sldId id="289" r:id="rId14"/>
    <p:sldId id="288" r:id="rId15"/>
    <p:sldId id="299" r:id="rId16"/>
    <p:sldId id="291" r:id="rId17"/>
    <p:sldId id="295" r:id="rId18"/>
    <p:sldId id="298" r:id="rId19"/>
    <p:sldId id="300" r:id="rId20"/>
    <p:sldId id="368" r:id="rId21"/>
    <p:sldId id="301" r:id="rId22"/>
    <p:sldId id="304" r:id="rId23"/>
    <p:sldId id="302" r:id="rId24"/>
    <p:sldId id="303" r:id="rId25"/>
    <p:sldId id="305" r:id="rId26"/>
    <p:sldId id="307" r:id="rId27"/>
    <p:sldId id="306" r:id="rId28"/>
    <p:sldId id="308" r:id="rId29"/>
    <p:sldId id="369" r:id="rId30"/>
    <p:sldId id="310" r:id="rId31"/>
    <p:sldId id="311" r:id="rId32"/>
    <p:sldId id="312" r:id="rId33"/>
    <p:sldId id="313" r:id="rId34"/>
    <p:sldId id="314" r:id="rId35"/>
    <p:sldId id="315" r:id="rId36"/>
    <p:sldId id="318" r:id="rId37"/>
    <p:sldId id="367" r:id="rId38"/>
    <p:sldId id="371" r:id="rId39"/>
    <p:sldId id="330" r:id="rId40"/>
    <p:sldId id="335" r:id="rId41"/>
    <p:sldId id="374" r:id="rId42"/>
    <p:sldId id="336" r:id="rId43"/>
    <p:sldId id="370" r:id="rId44"/>
    <p:sldId id="353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4" r:id="rId61"/>
    <p:sldId id="356" r:id="rId62"/>
    <p:sldId id="355" r:id="rId63"/>
    <p:sldId id="358" r:id="rId64"/>
    <p:sldId id="359" r:id="rId65"/>
    <p:sldId id="360" r:id="rId66"/>
    <p:sldId id="361" r:id="rId67"/>
    <p:sldId id="362" r:id="rId68"/>
    <p:sldId id="366" r:id="rId69"/>
    <p:sldId id="372" r:id="rId70"/>
    <p:sldId id="363" r:id="rId71"/>
    <p:sldId id="364" r:id="rId72"/>
    <p:sldId id="375" r:id="rId73"/>
    <p:sldId id="373" r:id="rId74"/>
    <p:sldId id="365" r:id="rId75"/>
    <p:sldId id="278" r:id="rId76"/>
  </p:sldIdLst>
  <p:sldSz cx="12192000" cy="6858000"/>
  <p:notesSz cx="6794500" cy="9906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5352" autoAdjust="0"/>
  </p:normalViewPr>
  <p:slideViewPr>
    <p:cSldViewPr>
      <p:cViewPr varScale="1">
        <p:scale>
          <a:sx n="66" d="100"/>
          <a:sy n="66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6B355-1F2A-4656-9C63-4C373C81F0D3}" type="datetimeFigureOut">
              <a:rPr lang="nb-NO" smtClean="0"/>
              <a:t>20.09.2021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CBCB9-DAEF-4493-8C21-772188A0CD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020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E2583-4F94-45FE-BFCE-EAC97B499C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080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/>
              <a:t>Repeter forklaring med egne ord på tavla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/>
              <a:t>Koble pærene i parallell: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dirty="0" smtClean="0"/>
              <a:t>Lag hypotese om hva du vil observere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dirty="0" smtClean="0"/>
              <a:t>Begrunn hypotesen med en faglig forklaring</a:t>
            </a:r>
          </a:p>
        </p:txBody>
      </p:sp>
      <p:sp>
        <p:nvSpPr>
          <p:cNvPr id="43012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D49503-A4E0-45A6-97FB-25A31A4D2B5C}" type="slidenum">
              <a:rPr lang="nb-NO" altLang="nb-NO"/>
              <a:pPr/>
              <a:t>49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214461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E2583-4F94-45FE-BFCE-EAC97B499C01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269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E750-05A4-457C-97A3-B8C9C2166F8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241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E750-05A4-457C-97A3-B8C9C2166F84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213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E750-05A4-457C-97A3-B8C9C2166F8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369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E750-05A4-457C-97A3-B8C9C2166F8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801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E750-05A4-457C-97A3-B8C9C2166F8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5943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E750-05A4-457C-97A3-B8C9C2166F84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0184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E750-05A4-457C-97A3-B8C9C2166F84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812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A049F-6A3A-4C43-8965-F4A398512B6B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804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2B21-64C0-4AD7-ADC1-60D1B6E101FC}" type="datetimeFigureOut">
              <a:rPr lang="nb-NO" smtClean="0"/>
              <a:t>20.09.2021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3114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2B21-64C0-4AD7-ADC1-60D1B6E101FC}" type="datetimeFigureOut">
              <a:rPr lang="nb-NO" smtClean="0"/>
              <a:t>20.09.2021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760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2B21-64C0-4AD7-ADC1-60D1B6E101FC}" type="datetimeFigureOut">
              <a:rPr lang="nb-NO" smtClean="0"/>
              <a:t>20.09.2021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6738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B42E57-1299-4820-A58F-70F04A6CF89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32828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2B21-64C0-4AD7-ADC1-60D1B6E101FC}" type="datetimeFigureOut">
              <a:rPr lang="nb-NO" smtClean="0"/>
              <a:t>20.09.2021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88"/>
            <a:ext cx="12192000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0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2B21-64C0-4AD7-ADC1-60D1B6E101FC}" type="datetimeFigureOut">
              <a:rPr lang="nb-NO" smtClean="0"/>
              <a:t>20.09.2021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625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2B21-64C0-4AD7-ADC1-60D1B6E101FC}" type="datetimeFigureOut">
              <a:rPr lang="nb-NO" smtClean="0"/>
              <a:t>20.09.2021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206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2B21-64C0-4AD7-ADC1-60D1B6E101FC}" type="datetimeFigureOut">
              <a:rPr lang="nb-NO" smtClean="0"/>
              <a:t>20.09.2021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209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2B21-64C0-4AD7-ADC1-60D1B6E101FC}" type="datetimeFigureOut">
              <a:rPr lang="nb-NO" smtClean="0"/>
              <a:t>20.09.2021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235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2B21-64C0-4AD7-ADC1-60D1B6E101FC}" type="datetimeFigureOut">
              <a:rPr lang="nb-NO" smtClean="0"/>
              <a:t>20.09.2021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192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2B21-64C0-4AD7-ADC1-60D1B6E101FC}" type="datetimeFigureOut">
              <a:rPr lang="nb-NO" smtClean="0"/>
              <a:t>20.09.2021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45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2B21-64C0-4AD7-ADC1-60D1B6E101FC}" type="datetimeFigureOut">
              <a:rPr lang="nb-NO" smtClean="0"/>
              <a:t>20.09.2021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2096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92B21-64C0-4AD7-ADC1-60D1B6E101FC}" type="datetimeFigureOut">
              <a:rPr lang="nb-NO" smtClean="0"/>
              <a:t>20.09.2021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879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urfagsenteret.no/artikkel/vis.html?tid=2245701&amp;within_tid=224089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ten.no/?elektrisitet_forsok" TargetMode="External"/><Relationship Id="rId2" Type="http://schemas.openxmlformats.org/officeDocument/2006/relationships/hyperlink" Target="https://phet.colorado.edu/nb/simulation/legacy/ballo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turfag.no/vitenobjekt/vis.html?tid=686242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viten.no/?elektrisitet_stromkrets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8452"/>
            <a:ext cx="12192000" cy="325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0B19D-4976-48CC-A44D-5876D593D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" y="2657984"/>
            <a:ext cx="12191164" cy="19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2101280" y="4017086"/>
            <a:ext cx="7772400" cy="1974081"/>
          </a:xfrm>
        </p:spPr>
        <p:txBody>
          <a:bodyPr>
            <a:noAutofit/>
          </a:bodyPr>
          <a:lstStyle/>
          <a:p>
            <a:r>
              <a:rPr lang="nb-NO" sz="3600" b="1" dirty="0" smtClean="0"/>
              <a:t>Kurs i programmering, teknologi- og naturfagdidaktikk</a:t>
            </a:r>
            <a:endParaRPr lang="en-US" sz="3600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415480" y="5487110"/>
            <a:ext cx="9144000" cy="1008113"/>
          </a:xfrm>
        </p:spPr>
        <p:txBody>
          <a:bodyPr>
            <a:normAutofit/>
          </a:bodyPr>
          <a:lstStyle/>
          <a:p>
            <a:r>
              <a:rPr lang="nb-NO" sz="2400" dirty="0" smtClean="0"/>
              <a:t>Samling 1, </a:t>
            </a:r>
            <a:r>
              <a:rPr lang="nb-NO" sz="2400" dirty="0" smtClean="0"/>
              <a:t>21 september 2021</a:t>
            </a:r>
            <a:endParaRPr lang="nb-NO" sz="2400" dirty="0" smtClean="0"/>
          </a:p>
          <a:p>
            <a:r>
              <a:rPr lang="nb-NO" sz="2400" dirty="0" smtClean="0"/>
              <a:t>Liv Oddrun Voll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4998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447" y="37514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Skriv nøkkelsetningen i </a:t>
            </a:r>
            <a:r>
              <a:rPr lang="nb-NO" dirty="0" err="1" smtClean="0">
                <a:solidFill>
                  <a:schemeClr val="accent2">
                    <a:lumMod val="50000"/>
                  </a:schemeClr>
                </a:solidFill>
              </a:rPr>
              <a:t>lærlingheftet</a:t>
            </a: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i rute 1 på side 2. </a:t>
            </a:r>
            <a:endParaRPr lang="nb-NO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559496" y="692696"/>
            <a:ext cx="9144000" cy="212365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nb-NO" sz="4400" dirty="0">
                <a:latin typeface="Comic Sans MS" panose="030F0702030302020204" pitchFamily="66" charset="0"/>
              </a:rPr>
              <a:t>Vi bruker elektrisk strøm til å få lys, oppvarming/nedkjøling, bevegelse og kommunikasjon.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01FF-388C-4130-8161-A1D433D05ED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119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910336" cy="1143000"/>
          </a:xfrm>
        </p:spPr>
        <p:txBody>
          <a:bodyPr/>
          <a:lstStyle/>
          <a:p>
            <a:r>
              <a:rPr lang="nb-NO" dirty="0" smtClean="0"/>
              <a:t>Analyse av en lampe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951" y="-8069"/>
            <a:ext cx="6544411" cy="6875696"/>
          </a:xfrm>
        </p:spPr>
      </p:pic>
      <p:sp>
        <p:nvSpPr>
          <p:cNvPr id="5" name="TextBox 4"/>
          <p:cNvSpPr txBox="1"/>
          <p:nvPr/>
        </p:nvSpPr>
        <p:spPr>
          <a:xfrm>
            <a:off x="609600" y="2132856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Hva er funksjonen til hele lampa?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Hva er funksjonen til de ulike delene av lampa?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Fyll ut side 5 i </a:t>
            </a:r>
            <a:r>
              <a:rPr lang="nb-NO" sz="2400" dirty="0" err="1" smtClean="0"/>
              <a:t>lærlingheftet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29955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409" y="295026"/>
            <a:ext cx="8229600" cy="1143000"/>
          </a:xfrm>
        </p:spPr>
        <p:txBody>
          <a:bodyPr/>
          <a:lstStyle/>
          <a:p>
            <a:r>
              <a:rPr lang="nb-NO" sz="6000" i="1" dirty="0"/>
              <a:t>Analysere</a:t>
            </a:r>
            <a:r>
              <a:rPr lang="nb-NO" sz="6000" dirty="0"/>
              <a:t> 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BC9-91EE-4B6D-B770-032821A1B933}" type="slidenum">
              <a:rPr lang="nb-NO" smtClean="0"/>
              <a:t>12</a:t>
            </a:fld>
            <a:endParaRPr lang="nb-NO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5"/>
          <a:stretch/>
        </p:blipFill>
        <p:spPr bwMode="auto">
          <a:xfrm>
            <a:off x="2711624" y="3429000"/>
            <a:ext cx="6143820" cy="29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7648" y="4545329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analysere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47922" y="4564657"/>
            <a:ext cx="2856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undersøke deler av noe nøye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7568" y="1960666"/>
            <a:ext cx="777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Å </a:t>
            </a:r>
            <a:r>
              <a:rPr lang="nb-NO" sz="2800" b="1" i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analysere</a:t>
            </a:r>
            <a:r>
              <a:rPr lang="nb-NO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er å undersøke deler av noe nøye</a:t>
            </a:r>
            <a:endParaRPr lang="nb-NO" sz="28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9025013" y="3006526"/>
            <a:ext cx="2567608" cy="1261500"/>
          </a:xfrm>
          <a:prstGeom prst="wedgeRoundRectCallout">
            <a:avLst>
              <a:gd name="adj1" fmla="val -55881"/>
              <a:gd name="adj2" fmla="val -48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 smtClean="0"/>
              <a:t>Begrepsvegg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241610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Lampa er et system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2882" y="1556792"/>
            <a:ext cx="4746235" cy="4986494"/>
          </a:xfrm>
        </p:spPr>
      </p:pic>
    </p:spTree>
    <p:extLst>
      <p:ext uri="{BB962C8B-B14F-4D97-AF65-F5344CB8AC3E}">
        <p14:creationId xmlns:p14="http://schemas.microsoft.com/office/powerpoint/2010/main" val="2102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47169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Nøkkelsetningene står i </a:t>
            </a:r>
            <a:r>
              <a:rPr lang="nb-NO" dirty="0" err="1" smtClean="0">
                <a:solidFill>
                  <a:schemeClr val="accent2">
                    <a:lumMod val="50000"/>
                  </a:schemeClr>
                </a:solidFill>
              </a:rPr>
              <a:t>lærlingheftet</a:t>
            </a: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i rute </a:t>
            </a:r>
            <a:r>
              <a:rPr lang="nb-NO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 og 4 på side 1. </a:t>
            </a:r>
            <a:endParaRPr lang="nb-NO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525542" y="692696"/>
            <a:ext cx="9144000" cy="14465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nb-NO" sz="4400" dirty="0" smtClean="0">
                <a:latin typeface="Comic Sans MS" panose="030F0702030302020204" pitchFamily="66" charset="0"/>
              </a:rPr>
              <a:t>Et system er satt sammen av deler som virker sammen.</a:t>
            </a:r>
            <a:endParaRPr lang="nb-NO" sz="4400" dirty="0">
              <a:latin typeface="Comic Sans MS" panose="030F0702030302020204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01FF-388C-4130-8161-A1D433D05EDE}" type="slidenum">
              <a:rPr lang="nb-NO" smtClean="0"/>
              <a:t>14</a:t>
            </a:fld>
            <a:endParaRPr lang="nb-NO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517225" y="2332092"/>
            <a:ext cx="9144000" cy="14465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b-NO" sz="4400" dirty="0" smtClean="0">
                <a:latin typeface="Comic Sans MS" panose="030F0702030302020204" pitchFamily="66" charset="0"/>
              </a:rPr>
              <a:t>Delens form kan hjelpe delen å fungere som den skal.</a:t>
            </a:r>
            <a:endParaRPr lang="nb-NO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447" y="37514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økkelsetningen står i </a:t>
            </a:r>
            <a:r>
              <a:rPr lang="nb-NO" dirty="0" err="1" smtClean="0">
                <a:solidFill>
                  <a:schemeClr val="accent2">
                    <a:lumMod val="50000"/>
                  </a:schemeClr>
                </a:solidFill>
              </a:rPr>
              <a:t>lærlingheftet</a:t>
            </a: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i rute 3 på side 1. </a:t>
            </a:r>
            <a:endParaRPr lang="nb-NO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525542" y="692696"/>
            <a:ext cx="9144000" cy="14465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nb-NO" sz="4400" dirty="0" smtClean="0">
                <a:latin typeface="Comic Sans MS" panose="030F0702030302020204" pitchFamily="66" charset="0"/>
              </a:rPr>
              <a:t>Alle delene i et system har hver sin funksjon</a:t>
            </a:r>
            <a:endParaRPr lang="nb-NO" sz="4400" dirty="0">
              <a:latin typeface="Comic Sans MS" panose="030F0702030302020204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01FF-388C-4130-8161-A1D433D05ED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076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600" dirty="0"/>
              <a:t>Materiale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4000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BC9-91EE-4B6D-B770-032821A1B933}" type="slidenum">
              <a:rPr lang="nb-NO" smtClean="0"/>
              <a:t>16</a:t>
            </a:fld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1703512" y="2492897"/>
            <a:ext cx="8712968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latin typeface="Comic Sans MS" panose="030F0702030302020204" pitchFamily="66" charset="0"/>
              </a:rPr>
              <a:t>Materiale er det som noe er laget av.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6260" y="4293096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solidFill>
                  <a:schemeClr val="accent4">
                    <a:lumMod val="75000"/>
                  </a:schemeClr>
                </a:solidFill>
              </a:rPr>
              <a:t>Skriv nøkkelsetningen i </a:t>
            </a:r>
            <a:r>
              <a:rPr lang="nb-NO" sz="3200" dirty="0" err="1" smtClean="0">
                <a:solidFill>
                  <a:schemeClr val="accent4">
                    <a:lumMod val="75000"/>
                  </a:schemeClr>
                </a:solidFill>
              </a:rPr>
              <a:t>lærlingheftet</a:t>
            </a:r>
            <a:r>
              <a:rPr lang="nb-NO" sz="3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nb-NO" sz="32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nb-NO" sz="32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nb-NO" sz="3200" dirty="0">
                <a:solidFill>
                  <a:schemeClr val="accent4">
                    <a:lumMod val="75000"/>
                  </a:schemeClr>
                </a:solidFill>
              </a:rPr>
              <a:t>i rute 1 på side 1.  </a:t>
            </a:r>
          </a:p>
        </p:txBody>
      </p:sp>
    </p:spTree>
    <p:extLst>
      <p:ext uri="{BB962C8B-B14F-4D97-AF65-F5344CB8AC3E}">
        <p14:creationId xmlns:p14="http://schemas.microsoft.com/office/powerpoint/2010/main" val="13217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6000" dirty="0"/>
              <a:t>Egenskap 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 algn="ctr">
              <a:buNone/>
            </a:pP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Skriv nøkkelsetningen i </a:t>
            </a:r>
            <a:r>
              <a:rPr lang="nb-NO" dirty="0" err="1" smtClean="0">
                <a:solidFill>
                  <a:schemeClr val="accent2">
                    <a:lumMod val="50000"/>
                  </a:schemeClr>
                </a:solidFill>
              </a:rPr>
              <a:t>lærlingehftet</a:t>
            </a: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i rute 2 på side 1. </a:t>
            </a:r>
            <a:endParaRPr lang="nb-NO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BC9-91EE-4B6D-B770-032821A1B933}" type="slidenum">
              <a:rPr lang="nb-NO" smtClean="0"/>
              <a:t>17</a:t>
            </a:fld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1559496" y="2205011"/>
            <a:ext cx="9073008" cy="15696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omic Sans MS" panose="030F0702030302020204" pitchFamily="66" charset="0"/>
              </a:rPr>
              <a:t>En egenskap er kjennetegn ved et materiale, for eksempel hvordan materialet ser ut og kjennes ut.   </a:t>
            </a:r>
          </a:p>
        </p:txBody>
      </p:sp>
    </p:spTree>
    <p:extLst>
      <p:ext uri="{BB962C8B-B14F-4D97-AF65-F5344CB8AC3E}">
        <p14:creationId xmlns:p14="http://schemas.microsoft.com/office/powerpoint/2010/main" val="361535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6000" dirty="0"/>
              <a:t> 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552" y="4149080"/>
            <a:ext cx="8229600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dirty="0" smtClean="0">
                <a:solidFill>
                  <a:schemeClr val="accent4">
                    <a:lumMod val="50000"/>
                  </a:schemeClr>
                </a:solidFill>
              </a:rPr>
              <a:t>Skriv </a:t>
            </a:r>
            <a:r>
              <a:rPr lang="nb-NO" dirty="0">
                <a:solidFill>
                  <a:schemeClr val="accent4">
                    <a:lumMod val="50000"/>
                  </a:schemeClr>
                </a:solidFill>
              </a:rPr>
              <a:t>nøkkelsetningen i </a:t>
            </a:r>
            <a:r>
              <a:rPr lang="nb-NO" dirty="0" err="1" smtClean="0">
                <a:solidFill>
                  <a:schemeClr val="accent4">
                    <a:lumMod val="50000"/>
                  </a:schemeClr>
                </a:solidFill>
              </a:rPr>
              <a:t>lærlingheftet</a:t>
            </a:r>
            <a:r>
              <a:rPr lang="nb-NO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nb-NO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nb-NO" dirty="0" smtClean="0">
                <a:solidFill>
                  <a:schemeClr val="accent4">
                    <a:lumMod val="50000"/>
                  </a:schemeClr>
                </a:solidFill>
              </a:rPr>
              <a:t>i rute 3 på side 1. </a:t>
            </a:r>
            <a:endParaRPr lang="nb-NO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BC9-91EE-4B6D-B770-032821A1B933}" type="slidenum">
              <a:rPr lang="nb-NO" smtClean="0"/>
              <a:t>18</a:t>
            </a:fld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1632711" y="1988841"/>
            <a:ext cx="8856984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latin typeface="Comic Sans MS" panose="030F0702030302020204" pitchFamily="66" charset="0"/>
              </a:rPr>
              <a:t>Egenskapene til en gjenstand avhenger av hvilke materialer den er laget av. </a:t>
            </a:r>
          </a:p>
        </p:txBody>
      </p:sp>
    </p:spTree>
    <p:extLst>
      <p:ext uri="{BB962C8B-B14F-4D97-AF65-F5344CB8AC3E}">
        <p14:creationId xmlns:p14="http://schemas.microsoft.com/office/powerpoint/2010/main" val="290151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764704"/>
            <a:ext cx="4968552" cy="4104456"/>
          </a:xfrm>
        </p:spPr>
        <p:txBody>
          <a:bodyPr>
            <a:noAutofit/>
          </a:bodyPr>
          <a:lstStyle/>
          <a:p>
            <a:r>
              <a:rPr lang="nb-NO" sz="3600" dirty="0">
                <a:solidFill>
                  <a:schemeClr val="accent3">
                    <a:lumMod val="50000"/>
                  </a:schemeClr>
                </a:solidFill>
              </a:rPr>
              <a:t>Plasser lappene fra konvolutten der de hører hjemme i tabellen. </a:t>
            </a:r>
            <a:r>
              <a:rPr lang="nb-NO" sz="3600" dirty="0"/>
              <a:t/>
            </a:r>
            <a:br>
              <a:rPr lang="nb-NO" sz="3600" dirty="0"/>
            </a:br>
            <a:endParaRPr lang="nb-NO" sz="3600" dirty="0"/>
          </a:p>
          <a:p>
            <a:r>
              <a:rPr lang="nb-NO" sz="3600" dirty="0"/>
              <a:t>Hvilken del beskriver lappen? </a:t>
            </a:r>
            <a:r>
              <a:rPr lang="nb-NO" sz="3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nb-NO" sz="3600" dirty="0">
                <a:solidFill>
                  <a:schemeClr val="accent2">
                    <a:lumMod val="75000"/>
                  </a:schemeClr>
                </a:solidFill>
              </a:rPr>
            </a:br>
            <a:endParaRPr lang="nb-NO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BC9-91EE-4B6D-B770-032821A1B933}" type="slidenum">
              <a:rPr lang="nb-NO" smtClean="0"/>
              <a:t>19</a:t>
            </a:fld>
            <a:endParaRPr lang="nb-NO"/>
          </a:p>
        </p:txBody>
      </p:sp>
      <p:pic>
        <p:nvPicPr>
          <p:cNvPr id="6" name="Picture 2" descr="N:\Forskerføtter og leserøtter\ELEKTRISITET\Bilder\Bilder til lærerveiledningene\Kopiark s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65" y="548680"/>
            <a:ext cx="4342788" cy="307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8532" y="5301208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3600" dirty="0">
                <a:solidFill>
                  <a:srgbClr val="0070C0"/>
                </a:solidFill>
              </a:rPr>
              <a:t>Beskriver lappen delens materialer, egenskaper, form eller funksjon?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368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Kurs i programmering, teknologi- og naturfagdidaktikk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52936"/>
            <a:ext cx="10972800" cy="4525963"/>
          </a:xfrm>
        </p:spPr>
        <p:txBody>
          <a:bodyPr/>
          <a:lstStyle/>
          <a:p>
            <a:r>
              <a:rPr lang="nb-NO" dirty="0" smtClean="0"/>
              <a:t>Kurset består av fire samlinger fra </a:t>
            </a:r>
            <a:r>
              <a:rPr lang="nb-NO" dirty="0" smtClean="0"/>
              <a:t>21.september </a:t>
            </a:r>
            <a:r>
              <a:rPr lang="nb-NO" dirty="0" smtClean="0"/>
              <a:t>til </a:t>
            </a:r>
            <a:r>
              <a:rPr lang="nb-NO" dirty="0"/>
              <a:t>5</a:t>
            </a:r>
            <a:r>
              <a:rPr lang="nb-NO" dirty="0" smtClean="0"/>
              <a:t>.april</a:t>
            </a:r>
            <a:endParaRPr lang="nb-NO" dirty="0" smtClean="0"/>
          </a:p>
          <a:p>
            <a:r>
              <a:rPr lang="nb-NO" dirty="0" smtClean="0"/>
              <a:t>Håper noen av dere kan</a:t>
            </a:r>
            <a:r>
              <a:rPr lang="nb-NO" dirty="0" smtClean="0"/>
              <a:t> </a:t>
            </a:r>
            <a:r>
              <a:rPr lang="nb-NO" dirty="0" smtClean="0"/>
              <a:t>gjennomføre opplegget om elektrisitet med egne elever i løpet av </a:t>
            </a:r>
            <a:r>
              <a:rPr lang="nb-NO" dirty="0" smtClean="0"/>
              <a:t>perioden?</a:t>
            </a:r>
            <a:endParaRPr lang="nb-NO" dirty="0" smtClean="0"/>
          </a:p>
          <a:p>
            <a:r>
              <a:rPr lang="nb-NO" dirty="0" smtClean="0"/>
              <a:t>Innholdet i samlingene er beskrevet </a:t>
            </a:r>
            <a:r>
              <a:rPr lang="nb-NO" dirty="0"/>
              <a:t>på nettsiden: </a:t>
            </a:r>
            <a:r>
              <a:rPr lang="nb-NO" dirty="0">
                <a:hlinkClick r:id="rId2"/>
              </a:rPr>
              <a:t>https://</a:t>
            </a:r>
            <a:r>
              <a:rPr lang="nb-NO" dirty="0" smtClean="0">
                <a:hlinkClick r:id="rId2"/>
              </a:rPr>
              <a:t>www.naturfagsenteret.no/artikkel/vis.html?tid=2245701&amp;within_tid=2240897</a:t>
            </a:r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3947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5106" y="260648"/>
            <a:ext cx="5198368" cy="1143000"/>
          </a:xfrm>
        </p:spPr>
        <p:txBody>
          <a:bodyPr/>
          <a:lstStyle/>
          <a:p>
            <a:pPr algn="l"/>
            <a:r>
              <a:rPr lang="nb-NO" dirty="0" smtClean="0"/>
              <a:t>Lampebok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5400" y="2996952"/>
            <a:ext cx="4622304" cy="1468759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side 6 i </a:t>
            </a:r>
            <a:r>
              <a:rPr lang="nb-NO" dirty="0" err="1" smtClean="0"/>
              <a:t>lærlingheftet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0"/>
            <a:ext cx="5519936" cy="767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2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409" y="295026"/>
            <a:ext cx="8229600" cy="1143000"/>
          </a:xfrm>
        </p:spPr>
        <p:txBody>
          <a:bodyPr/>
          <a:lstStyle/>
          <a:p>
            <a:r>
              <a:rPr lang="nb-NO" sz="6000" i="1" dirty="0"/>
              <a:t>Analysere</a:t>
            </a:r>
            <a:r>
              <a:rPr lang="nb-NO" sz="6000" dirty="0"/>
              <a:t> 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BC9-91EE-4B6D-B770-032821A1B933}" type="slidenum">
              <a:rPr lang="nb-NO" smtClean="0"/>
              <a:t>21</a:t>
            </a:fld>
            <a:endParaRPr lang="nb-NO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5"/>
          <a:stretch/>
        </p:blipFill>
        <p:spPr bwMode="auto">
          <a:xfrm>
            <a:off x="2776012" y="3524271"/>
            <a:ext cx="6143820" cy="29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7648" y="4545329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analysere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47922" y="4564657"/>
            <a:ext cx="2856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undersøke deler av noe nøye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7568" y="1601236"/>
            <a:ext cx="777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Å </a:t>
            </a:r>
            <a:r>
              <a:rPr lang="nb-NO" sz="2800" b="1" i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analysere</a:t>
            </a:r>
            <a:r>
              <a:rPr lang="nb-NO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er å undersøke deler av noe nøye</a:t>
            </a:r>
            <a:endParaRPr lang="nb-NO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927648" y="5523529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observere</a:t>
            </a:r>
            <a:endParaRPr lang="nb-NO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7922" y="5523529"/>
            <a:ext cx="2856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b</a:t>
            </a:r>
            <a:r>
              <a:rPr lang="nb-NO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ruke sansene til å få informasjon om noe</a:t>
            </a:r>
            <a:endParaRPr lang="nb-NO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7568" y="2347310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Å </a:t>
            </a:r>
            <a:r>
              <a:rPr lang="nb-NO" sz="2800" b="1" i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observere</a:t>
            </a:r>
            <a:r>
              <a:rPr lang="nb-NO" sz="28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nb-NO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er å </a:t>
            </a:r>
            <a:r>
              <a:rPr lang="nb-NO" sz="28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bruke sansene til å få informasjon om noe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5624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ht, Bulb, Filament, Lamp, Oran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478590"/>
            <a:ext cx="3972272" cy="55609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023737" y="6021288"/>
            <a:ext cx="210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Lærlingheftet side 7.</a:t>
            </a:r>
            <a:endParaRPr lang="nb-N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3645024"/>
            <a:ext cx="3787923" cy="231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2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972" y="318072"/>
            <a:ext cx="5949909" cy="922114"/>
          </a:xfrm>
          <a:solidFill>
            <a:schemeClr val="bg1"/>
          </a:solidFill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r>
              <a:rPr lang="nb-NO" dirty="0" smtClean="0">
                <a:solidFill>
                  <a:srgbClr val="F2B800"/>
                </a:solidFill>
              </a:rPr>
              <a:t>Lyser lyspæra hva tror du? </a:t>
            </a:r>
            <a:endParaRPr lang="nb-NO" dirty="0">
              <a:solidFill>
                <a:srgbClr val="F2B800"/>
              </a:solidFill>
            </a:endParaRPr>
          </a:p>
        </p:txBody>
      </p:sp>
      <p:pic>
        <p:nvPicPr>
          <p:cNvPr id="12" name="Content Placeholder 11" descr="N:\Forskerføtter og leserøtter\ELEKTRISITET\Elevbøker\Faktabok om elektrisitet\ferdig bok\NY med klumper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8853" r="11754" b="4529"/>
          <a:stretch/>
        </p:blipFill>
        <p:spPr bwMode="auto">
          <a:xfrm>
            <a:off x="1806017" y="1124744"/>
            <a:ext cx="7026287" cy="5704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3928-C375-46CC-9277-68DDF814E7EB}" type="slidenum">
              <a:rPr lang="nb-NO" smtClean="0"/>
              <a:t>23</a:t>
            </a:fld>
            <a:endParaRPr lang="nb-NO"/>
          </a:p>
        </p:txBody>
      </p:sp>
      <p:sp>
        <p:nvSpPr>
          <p:cNvPr id="9" name="TextBox 8"/>
          <p:cNvSpPr txBox="1"/>
          <p:nvPr/>
        </p:nvSpPr>
        <p:spPr>
          <a:xfrm>
            <a:off x="9458426" y="1168772"/>
            <a:ext cx="129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Lyspære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53642" y="2056281"/>
            <a:ext cx="129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Ledninger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669" y="2809263"/>
            <a:ext cx="118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Batteri</a:t>
            </a:r>
          </a:p>
        </p:txBody>
      </p:sp>
      <p:sp>
        <p:nvSpPr>
          <p:cNvPr id="15" name="Right Arrow 14"/>
          <p:cNvSpPr/>
          <p:nvPr/>
        </p:nvSpPr>
        <p:spPr>
          <a:xfrm rot="9704741">
            <a:off x="8662008" y="1359675"/>
            <a:ext cx="789951" cy="168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ight Arrow 15"/>
          <p:cNvSpPr/>
          <p:nvPr/>
        </p:nvSpPr>
        <p:spPr>
          <a:xfrm rot="10800000">
            <a:off x="8775382" y="2161077"/>
            <a:ext cx="678239" cy="187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ight Arrow 16"/>
          <p:cNvSpPr/>
          <p:nvPr/>
        </p:nvSpPr>
        <p:spPr>
          <a:xfrm rot="10800000">
            <a:off x="8795642" y="2912606"/>
            <a:ext cx="773878" cy="162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xtBox 8"/>
          <p:cNvSpPr txBox="1"/>
          <p:nvPr/>
        </p:nvSpPr>
        <p:spPr>
          <a:xfrm>
            <a:off x="9114501" y="5497664"/>
            <a:ext cx="210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Lærlingheftet side 8.</a:t>
            </a:r>
          </a:p>
        </p:txBody>
      </p:sp>
    </p:spTree>
    <p:extLst>
      <p:ext uri="{BB962C8B-B14F-4D97-AF65-F5344CB8AC3E}">
        <p14:creationId xmlns:p14="http://schemas.microsoft.com/office/powerpoint/2010/main" val="33265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Test hva må til for at lyspæra skal lyse?  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dirty="0"/>
              <a:t/>
            </a:r>
            <a:br>
              <a:rPr lang="nb-NO" sz="2800" dirty="0"/>
            </a:br>
            <a:r>
              <a:rPr lang="nb-NO" sz="2800" dirty="0"/>
              <a:t>Jobb sammen to og to.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 smtClean="0"/>
          </a:p>
          <a:p>
            <a:pPr marL="0" indent="0">
              <a:buNone/>
            </a:pPr>
            <a:r>
              <a:rPr lang="nb-NO" sz="2800" dirty="0"/>
              <a:t>Et batteri, to ledninger og ei lyspære. 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3928-C375-46CC-9277-68DDF814E7EB}" type="slidenum">
              <a:rPr lang="nb-NO" smtClean="0"/>
              <a:t>24</a:t>
            </a:fld>
            <a:endParaRPr lang="nb-NO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353" y="1326646"/>
            <a:ext cx="2963835" cy="325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92814" y="4643844"/>
            <a:ext cx="210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Lærlingheftet side 8.</a:t>
            </a:r>
          </a:p>
        </p:txBody>
      </p:sp>
      <p:pic>
        <p:nvPicPr>
          <p:cNvPr id="1026" name="Picture 2" descr="N:\Forskerføtter og leserøtter\ELEKTRISITET\Bilder\Bilder til lærerveiledningene\Forberedelse og utstyr_økt 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14133" r="8364" b="5401"/>
          <a:stretch/>
        </p:blipFill>
        <p:spPr bwMode="auto">
          <a:xfrm>
            <a:off x="2351584" y="3781200"/>
            <a:ext cx="4857046" cy="246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51584" y="6290055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Foto: </a:t>
            </a:r>
            <a:r>
              <a:rPr lang="nb-NO" sz="1400" dirty="0" err="1"/>
              <a:t>Annica</a:t>
            </a:r>
            <a:r>
              <a:rPr lang="nb-NO" sz="1400" dirty="0"/>
              <a:t> Thomsson</a:t>
            </a:r>
          </a:p>
        </p:txBody>
      </p:sp>
    </p:spTree>
    <p:extLst>
      <p:ext uri="{BB962C8B-B14F-4D97-AF65-F5344CB8AC3E}">
        <p14:creationId xmlns:p14="http://schemas.microsoft.com/office/powerpoint/2010/main" val="302759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858" y="260648"/>
            <a:ext cx="8229600" cy="1143000"/>
          </a:xfrm>
        </p:spPr>
        <p:txBody>
          <a:bodyPr/>
          <a:lstStyle/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Hvor på batteriet sitter polene? </a:t>
            </a:r>
            <a:endParaRPr lang="nb-NO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3928-C375-46CC-9277-68DDF814E7EB}" type="slidenum">
              <a:rPr lang="nb-NO" smtClean="0"/>
              <a:t>25</a:t>
            </a:fld>
            <a:endParaRPr lang="nb-NO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607030"/>
            <a:ext cx="2736304" cy="289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N:\Forskerføtter og leserøtter\ELEKTRISITET\Bilder\bilder fra annica\batterier\5R0A18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5" t="4582" r="20792" b="4904"/>
          <a:stretch/>
        </p:blipFill>
        <p:spPr bwMode="auto">
          <a:xfrm>
            <a:off x="9143885" y="2330936"/>
            <a:ext cx="129614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/>
          <p:cNvSpPr/>
          <p:nvPr/>
        </p:nvSpPr>
        <p:spPr>
          <a:xfrm>
            <a:off x="6816080" y="1425913"/>
            <a:ext cx="252028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Down Arrow 8"/>
          <p:cNvSpPr/>
          <p:nvPr/>
        </p:nvSpPr>
        <p:spPr>
          <a:xfrm rot="1759960">
            <a:off x="10009367" y="1362419"/>
            <a:ext cx="346967" cy="11073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Down Arrow 9"/>
          <p:cNvSpPr/>
          <p:nvPr/>
        </p:nvSpPr>
        <p:spPr>
          <a:xfrm rot="8415273">
            <a:off x="10048100" y="5351987"/>
            <a:ext cx="269500" cy="8986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Down Arrow 10"/>
          <p:cNvSpPr/>
          <p:nvPr/>
        </p:nvSpPr>
        <p:spPr>
          <a:xfrm>
            <a:off x="8037034" y="1417089"/>
            <a:ext cx="252028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Box 2"/>
          <p:cNvSpPr txBox="1"/>
          <p:nvPr/>
        </p:nvSpPr>
        <p:spPr>
          <a:xfrm>
            <a:off x="1775520" y="2132856"/>
            <a:ext cx="44644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tx2"/>
                </a:solidFill>
              </a:rPr>
              <a:t>Polene</a:t>
            </a:r>
            <a:r>
              <a:rPr lang="nb-NO" sz="2800" dirty="0">
                <a:solidFill>
                  <a:schemeClr val="tx2"/>
                </a:solidFill>
              </a:rPr>
              <a:t> = der strømmen går inn og ut av batteriet.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12" name="TextBox 11"/>
          <p:cNvSpPr txBox="1"/>
          <p:nvPr/>
        </p:nvSpPr>
        <p:spPr>
          <a:xfrm>
            <a:off x="1667344" y="3744962"/>
            <a:ext cx="4716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Den ene</a:t>
            </a:r>
            <a:r>
              <a:rPr lang="nb-NO" sz="2400" b="1" dirty="0"/>
              <a:t> polen</a:t>
            </a:r>
            <a:r>
              <a:rPr lang="nb-NO" sz="2400" dirty="0"/>
              <a:t> er merket med «</a:t>
            </a:r>
            <a:r>
              <a:rPr lang="nb-NO" sz="3600" b="1" dirty="0"/>
              <a:t>+</a:t>
            </a:r>
            <a:r>
              <a:rPr lang="nb-NO" sz="2800" dirty="0"/>
              <a:t>»</a:t>
            </a:r>
            <a:r>
              <a:rPr lang="nb-NO" sz="2400" dirty="0"/>
              <a:t>. </a:t>
            </a:r>
          </a:p>
          <a:p>
            <a:r>
              <a:rPr lang="nb-NO" sz="2400" dirty="0"/>
              <a:t>Den andre er merket med «</a:t>
            </a:r>
            <a:r>
              <a:rPr lang="nb-NO" sz="3600" b="1" dirty="0"/>
              <a:t>-</a:t>
            </a:r>
            <a:r>
              <a:rPr lang="nb-NO" sz="2800" dirty="0"/>
              <a:t>»</a:t>
            </a:r>
            <a:r>
              <a:rPr lang="nb-NO" sz="2400" dirty="0"/>
              <a:t>.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13" name="TextBox 12"/>
          <p:cNvSpPr txBox="1"/>
          <p:nvPr/>
        </p:nvSpPr>
        <p:spPr>
          <a:xfrm>
            <a:off x="7816147" y="5647414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Foto: </a:t>
            </a:r>
            <a:r>
              <a:rPr lang="nb-NO" sz="1400" dirty="0" err="1"/>
              <a:t>Annica</a:t>
            </a:r>
            <a:r>
              <a:rPr lang="nb-NO" sz="1400" dirty="0"/>
              <a:t> Thomsson </a:t>
            </a:r>
          </a:p>
        </p:txBody>
      </p:sp>
    </p:spTree>
    <p:extLst>
      <p:ext uri="{BB962C8B-B14F-4D97-AF65-F5344CB8AC3E}">
        <p14:creationId xmlns:p14="http://schemas.microsoft.com/office/powerpoint/2010/main" val="134566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975364"/>
            <a:ext cx="9144000" cy="13849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dirty="0">
                <a:latin typeface="Comic Sans MS" panose="030F0702030302020204" pitchFamily="66" charset="0"/>
              </a:rPr>
              <a:t>For at lyspæra skal lyse, må den ene ledningen være i kontakt med undersida av lyspæra og den andre ledningen med siden av gjengene.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2" t="62666" r="8426" b="8484"/>
          <a:stretch/>
        </p:blipFill>
        <p:spPr bwMode="auto">
          <a:xfrm>
            <a:off x="6096000" y="2609880"/>
            <a:ext cx="2088232" cy="400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7248128" y="4077072"/>
            <a:ext cx="720080" cy="936104"/>
          </a:xfrm>
          <a:prstGeom prst="straightConnector1">
            <a:avLst/>
          </a:prstGeom>
          <a:ln w="412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447928" y="3809385"/>
            <a:ext cx="1373494" cy="0"/>
          </a:xfrm>
          <a:prstGeom prst="straightConnector1">
            <a:avLst/>
          </a:prstGeom>
          <a:ln w="412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3928-C375-46CC-9277-68DDF814E7EB}" type="slidenum">
              <a:rPr lang="nb-NO" smtClean="0"/>
              <a:t>26</a:t>
            </a:fld>
            <a:endParaRPr lang="nb-NO"/>
          </a:p>
        </p:txBody>
      </p:sp>
      <p:sp>
        <p:nvSpPr>
          <p:cNvPr id="3" name="TextBox 2"/>
          <p:cNvSpPr txBox="1"/>
          <p:nvPr/>
        </p:nvSpPr>
        <p:spPr>
          <a:xfrm>
            <a:off x="1700032" y="4527918"/>
            <a:ext cx="4179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tx2"/>
                </a:solidFill>
              </a:rPr>
              <a:t>Skriv nøkkelsetningen i </a:t>
            </a:r>
            <a:r>
              <a:rPr lang="nb-NO" sz="2400" dirty="0" err="1">
                <a:solidFill>
                  <a:schemeClr val="tx2"/>
                </a:solidFill>
              </a:rPr>
              <a:t>lærlingheftet</a:t>
            </a:r>
            <a:r>
              <a:rPr lang="nb-NO" sz="2400" dirty="0">
                <a:solidFill>
                  <a:schemeClr val="tx2"/>
                </a:solidFill>
              </a:rPr>
              <a:t> i rute 2 på side 2.</a:t>
            </a:r>
          </a:p>
        </p:txBody>
      </p:sp>
    </p:spTree>
    <p:extLst>
      <p:ext uri="{BB962C8B-B14F-4D97-AF65-F5344CB8AC3E}">
        <p14:creationId xmlns:p14="http://schemas.microsoft.com/office/powerpoint/2010/main" val="215026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Lyspæra – form, materialer og egenskaper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 smtClean="0"/>
              <a:t>Diskuter i par</a:t>
            </a:r>
          </a:p>
          <a:p>
            <a:r>
              <a:rPr lang="nb-NO" dirty="0" smtClean="0"/>
              <a:t>Form</a:t>
            </a:r>
          </a:p>
          <a:p>
            <a:pPr lvl="1"/>
            <a:r>
              <a:rPr lang="nb-NO" dirty="0" smtClean="0"/>
              <a:t>Hvilken form har lyspæra</a:t>
            </a:r>
          </a:p>
          <a:p>
            <a:pPr lvl="1"/>
            <a:r>
              <a:rPr lang="nb-NO" dirty="0" smtClean="0"/>
              <a:t>Hvorfor har den denne formen</a:t>
            </a:r>
          </a:p>
          <a:p>
            <a:pPr lvl="1"/>
            <a:r>
              <a:rPr lang="nb-NO" dirty="0" smtClean="0"/>
              <a:t>Vet du om lyspærer som har en annen form – og hvorfor har de en annen form?</a:t>
            </a:r>
          </a:p>
          <a:p>
            <a:r>
              <a:rPr lang="nb-NO" dirty="0" smtClean="0"/>
              <a:t>Materialer</a:t>
            </a:r>
          </a:p>
          <a:p>
            <a:pPr lvl="1"/>
            <a:r>
              <a:rPr lang="nb-NO" dirty="0" smtClean="0"/>
              <a:t>Hvilke materialer er lyspæra laget av?</a:t>
            </a:r>
          </a:p>
          <a:p>
            <a:r>
              <a:rPr lang="nb-NO" dirty="0" smtClean="0"/>
              <a:t>Egenskaper</a:t>
            </a:r>
          </a:p>
          <a:p>
            <a:pPr lvl="1"/>
            <a:r>
              <a:rPr lang="nb-NO" dirty="0" smtClean="0"/>
              <a:t>Hvilke egenskaper har materialene?</a:t>
            </a:r>
          </a:p>
          <a:p>
            <a:pPr lvl="1"/>
            <a:endParaRPr lang="nb-NO" dirty="0"/>
          </a:p>
        </p:txBody>
      </p:sp>
      <p:pic>
        <p:nvPicPr>
          <p:cNvPr id="4" name="Picture 3" descr="Light, Bulb, Filament, Lamp, Oran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3845535"/>
            <a:ext cx="1800200" cy="2322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84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Egenskaper til materialer: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8582744" cy="4525963"/>
          </a:xfrm>
        </p:spPr>
        <p:txBody>
          <a:bodyPr/>
          <a:lstStyle/>
          <a:p>
            <a:r>
              <a:rPr lang="nb-NO" dirty="0"/>
              <a:t>For at lyspæra skal lyse, må den ene ledningen være i kontakt med undersida av lyspæra og den andre ledningen med siden av gjengene. 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Hvorfor er det sånn?</a:t>
            </a:r>
          </a:p>
          <a:p>
            <a:r>
              <a:rPr lang="nb-NO" dirty="0" smtClean="0"/>
              <a:t>Hvordan virker en lyspære?</a:t>
            </a:r>
            <a:endParaRPr lang="nb-NO" dirty="0"/>
          </a:p>
          <a:p>
            <a:endParaRPr lang="nb-NO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2" t="62666" r="8426" b="8484"/>
          <a:stretch/>
        </p:blipFill>
        <p:spPr bwMode="auto">
          <a:xfrm>
            <a:off x="9048328" y="1861237"/>
            <a:ext cx="2088232" cy="400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30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Faktaboka </a:t>
            </a:r>
            <a:r>
              <a:rPr lang="nb-NO" i="1" dirty="0" smtClean="0"/>
              <a:t>Elektrisitet</a:t>
            </a:r>
            <a:r>
              <a:rPr lang="nb-NO" dirty="0" smtClean="0"/>
              <a:t> - </a:t>
            </a:r>
            <a:r>
              <a:rPr lang="nb-NO" dirty="0" err="1" smtClean="0"/>
              <a:t>leseoppdrag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01257">
            <a:off x="4190746" y="1705550"/>
            <a:ext cx="3288044" cy="4659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52384" y="6021288"/>
            <a:ext cx="176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Lærlingheftet</a:t>
            </a:r>
            <a:r>
              <a:rPr lang="nb-NO" dirty="0" smtClean="0"/>
              <a:t> s 9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483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Nettsiden</a:t>
            </a:r>
            <a:endParaRPr lang="nb-NO" dirty="0"/>
          </a:p>
        </p:txBody>
      </p:sp>
      <p:grpSp>
        <p:nvGrpSpPr>
          <p:cNvPr id="14" name="Gruppe 13"/>
          <p:cNvGrpSpPr/>
          <p:nvPr/>
        </p:nvGrpSpPr>
        <p:grpSpPr>
          <a:xfrm>
            <a:off x="749654" y="1185620"/>
            <a:ext cx="9983883" cy="5575524"/>
            <a:chOff x="749654" y="1185620"/>
            <a:chExt cx="9983883" cy="5575524"/>
          </a:xfrm>
        </p:grpSpPr>
        <p:pic>
          <p:nvPicPr>
            <p:cNvPr id="3" name="Bild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654" y="1185620"/>
              <a:ext cx="9983883" cy="5575524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947664" y="4077072"/>
              <a:ext cx="3276128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5" name="Gruppe 14"/>
          <p:cNvGrpSpPr/>
          <p:nvPr/>
        </p:nvGrpSpPr>
        <p:grpSpPr>
          <a:xfrm>
            <a:off x="4548934" y="1338998"/>
            <a:ext cx="6870150" cy="5422146"/>
            <a:chOff x="4548934" y="1338998"/>
            <a:chExt cx="6870150" cy="5422146"/>
          </a:xfrm>
        </p:grpSpPr>
        <p:pic>
          <p:nvPicPr>
            <p:cNvPr id="10" name="Bild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8934" y="1338998"/>
              <a:ext cx="6870150" cy="5422146"/>
            </a:xfrm>
            <a:prstGeom prst="rect">
              <a:avLst/>
            </a:prstGeom>
          </p:spPr>
        </p:pic>
        <p:sp>
          <p:nvSpPr>
            <p:cNvPr id="11" name="Oval 4"/>
            <p:cNvSpPr/>
            <p:nvPr/>
          </p:nvSpPr>
          <p:spPr>
            <a:xfrm>
              <a:off x="9624392" y="2296867"/>
              <a:ext cx="1656184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6" name="Gruppe 15"/>
          <p:cNvGrpSpPr/>
          <p:nvPr/>
        </p:nvGrpSpPr>
        <p:grpSpPr>
          <a:xfrm>
            <a:off x="3402618" y="2595329"/>
            <a:ext cx="4155604" cy="4031593"/>
            <a:chOff x="3402618" y="2595329"/>
            <a:chExt cx="4155604" cy="4031593"/>
          </a:xfrm>
        </p:grpSpPr>
        <p:pic>
          <p:nvPicPr>
            <p:cNvPr id="12" name="Bild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5935" y="2595329"/>
              <a:ext cx="3992287" cy="4031593"/>
            </a:xfrm>
            <a:prstGeom prst="rect">
              <a:avLst/>
            </a:prstGeom>
          </p:spPr>
        </p:pic>
        <p:sp>
          <p:nvSpPr>
            <p:cNvPr id="13" name="Oval 4"/>
            <p:cNvSpPr/>
            <p:nvPr/>
          </p:nvSpPr>
          <p:spPr>
            <a:xfrm>
              <a:off x="3402618" y="6237311"/>
              <a:ext cx="2333341" cy="3296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81325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418649"/>
            <a:ext cx="10183630" cy="1143000"/>
          </a:xfrm>
        </p:spPr>
        <p:txBody>
          <a:bodyPr>
            <a:noAutofit/>
          </a:bodyPr>
          <a:lstStyle/>
          <a:p>
            <a:r>
              <a:rPr lang="nb-NO" sz="3600" b="1" dirty="0" smtClean="0"/>
              <a:t>Egenskaper til materialer - leder </a:t>
            </a:r>
            <a:r>
              <a:rPr lang="nb-NO" sz="3600" b="1" dirty="0"/>
              <a:t>materialene strøm?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3928-C375-46CC-9277-68DDF814E7EB}" type="slidenum">
              <a:rPr lang="nb-NO" smtClean="0"/>
              <a:t>30</a:t>
            </a:fld>
            <a:endParaRPr lang="nb-NO"/>
          </a:p>
        </p:txBody>
      </p:sp>
      <p:cxnSp>
        <p:nvCxnSpPr>
          <p:cNvPr id="8" name="Straight Connector 7"/>
          <p:cNvCxnSpPr/>
          <p:nvPr/>
        </p:nvCxnSpPr>
        <p:spPr>
          <a:xfrm>
            <a:off x="2927648" y="3355834"/>
            <a:ext cx="64807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92052" y="2708920"/>
            <a:ext cx="12577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Leder ikke strøm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47528" y="2878781"/>
            <a:ext cx="1403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Leder strøm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03912" y="1772816"/>
            <a:ext cx="1728192" cy="9361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0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050" name="Picture 2" descr="Boy, Human, Jumping, Leaping, Male, Man, Overco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5" t="-1118" r="41443" b="44646"/>
          <a:stretch/>
        </p:blipFill>
        <p:spPr bwMode="auto">
          <a:xfrm>
            <a:off x="1775521" y="4150348"/>
            <a:ext cx="1795403" cy="231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ttle, Pet, Drink, Plast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12" y="4190586"/>
            <a:ext cx="1116599" cy="22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poon, Dishes, Food, Breakfast, Cuis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0258">
            <a:off x="4930588" y="4356501"/>
            <a:ext cx="1858460" cy="19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irewood, Forest, Log, Trapped, Tree, Woo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4554706"/>
            <a:ext cx="2598924" cy="129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rop, Water, Rain, Tear, Teardrop, Liquid, Raindr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2052" y="4401274"/>
            <a:ext cx="803163" cy="160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1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Undersøke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3928-C375-46CC-9277-68DDF814E7EB}" type="slidenum">
              <a:rPr lang="nb-NO" smtClean="0"/>
              <a:t>31</a:t>
            </a:fld>
            <a:endParaRPr lang="nb-NO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1556792"/>
            <a:ext cx="6161112" cy="4620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7528" y="2626416"/>
            <a:ext cx="18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Kroppen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Plast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Metall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Tre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Vann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0950" y="6177627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Foto: </a:t>
            </a:r>
            <a:r>
              <a:rPr lang="nb-NO" sz="1400" dirty="0" err="1"/>
              <a:t>Annica</a:t>
            </a:r>
            <a:r>
              <a:rPr lang="nb-NO" sz="1400" dirty="0"/>
              <a:t> Thomsson</a:t>
            </a:r>
          </a:p>
        </p:txBody>
      </p:sp>
    </p:spTree>
    <p:extLst>
      <p:ext uri="{BB962C8B-B14F-4D97-AF65-F5344CB8AC3E}">
        <p14:creationId xmlns:p14="http://schemas.microsoft.com/office/powerpoint/2010/main" val="391128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04664"/>
            <a:ext cx="8229600" cy="1143000"/>
          </a:xfrm>
        </p:spPr>
        <p:txBody>
          <a:bodyPr>
            <a:normAutofit/>
          </a:bodyPr>
          <a:lstStyle/>
          <a:p>
            <a:r>
              <a:rPr lang="nb-NO" sz="3600" b="1" dirty="0"/>
              <a:t>Har vi endret mening?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3928-C375-46CC-9277-68DDF814E7EB}" type="slidenum">
              <a:rPr lang="nb-NO" smtClean="0"/>
              <a:t>32</a:t>
            </a:fld>
            <a:endParaRPr lang="nb-NO"/>
          </a:p>
        </p:txBody>
      </p:sp>
      <p:cxnSp>
        <p:nvCxnSpPr>
          <p:cNvPr id="8" name="Straight Connector 7"/>
          <p:cNvCxnSpPr/>
          <p:nvPr/>
        </p:nvCxnSpPr>
        <p:spPr>
          <a:xfrm>
            <a:off x="2947023" y="2718486"/>
            <a:ext cx="64807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Boy, Human, Jumping, Leaping, Male, Man, Overco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5" t="-1118" r="41443" b="44646"/>
          <a:stretch/>
        </p:blipFill>
        <p:spPr bwMode="auto">
          <a:xfrm>
            <a:off x="1775521" y="4150348"/>
            <a:ext cx="1795403" cy="231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ttle, Pet, Drink, Plast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12" y="4190586"/>
            <a:ext cx="1116599" cy="22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poon, Dishes, Food, Breakfast, Cuis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0258">
            <a:off x="4930588" y="4356501"/>
            <a:ext cx="1858460" cy="19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irewood, Forest, Log, Trapped, Tree, Woo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4554706"/>
            <a:ext cx="2598924" cy="129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rop, Water, Rain, Tear, Teardrop, Liquid, Raindr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2052" y="4401274"/>
            <a:ext cx="803163" cy="160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65541" y="2241433"/>
            <a:ext cx="1403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Leder strøm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85820" y="2060849"/>
            <a:ext cx="12577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Leder ikke strøm</a:t>
            </a:r>
          </a:p>
        </p:txBody>
      </p:sp>
    </p:spTree>
    <p:extLst>
      <p:ext uri="{BB962C8B-B14F-4D97-AF65-F5344CB8AC3E}">
        <p14:creationId xmlns:p14="http://schemas.microsoft.com/office/powerpoint/2010/main" val="9567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975364"/>
            <a:ext cx="9144000" cy="13849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 smtClean="0">
                <a:latin typeface="Comic Sans MS" panose="030F0702030302020204" pitchFamily="66" charset="0"/>
              </a:rPr>
              <a:t>Lede strøm </a:t>
            </a:r>
            <a:r>
              <a:rPr lang="nb-NO" sz="2800" dirty="0" smtClean="0">
                <a:latin typeface="Comic Sans MS" panose="030F0702030302020204" pitchFamily="66" charset="0"/>
              </a:rPr>
              <a:t>er en egenskap som noen materialer har (f.eks. metaller) som gjør at elektroner kan bevege seg og skyves fra atom til atom.</a:t>
            </a:r>
            <a:endParaRPr lang="nb-NO" sz="2800" dirty="0">
              <a:latin typeface="Comic Sans MS" panose="030F0702030302020204" pitchFamily="66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2" t="62666" r="8426" b="8484"/>
          <a:stretch/>
        </p:blipFill>
        <p:spPr bwMode="auto">
          <a:xfrm>
            <a:off x="6096000" y="2609880"/>
            <a:ext cx="2088232" cy="400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7248128" y="4077072"/>
            <a:ext cx="720080" cy="936104"/>
          </a:xfrm>
          <a:prstGeom prst="straightConnector1">
            <a:avLst/>
          </a:prstGeom>
          <a:ln w="412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447928" y="3809385"/>
            <a:ext cx="1373494" cy="0"/>
          </a:xfrm>
          <a:prstGeom prst="straightConnector1">
            <a:avLst/>
          </a:prstGeom>
          <a:ln w="412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3928-C375-46CC-9277-68DDF814E7EB}" type="slidenum">
              <a:rPr lang="nb-NO" smtClean="0"/>
              <a:t>33</a:t>
            </a:fld>
            <a:endParaRPr lang="nb-NO"/>
          </a:p>
        </p:txBody>
      </p:sp>
      <p:sp>
        <p:nvSpPr>
          <p:cNvPr id="3" name="TextBox 2"/>
          <p:cNvSpPr txBox="1"/>
          <p:nvPr/>
        </p:nvSpPr>
        <p:spPr>
          <a:xfrm>
            <a:off x="1700032" y="4527918"/>
            <a:ext cx="4179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tx2"/>
                </a:solidFill>
              </a:rPr>
              <a:t>Skriv nøkkelsetningen i </a:t>
            </a:r>
            <a:r>
              <a:rPr lang="nb-NO" sz="2400" dirty="0" err="1">
                <a:solidFill>
                  <a:schemeClr val="tx2"/>
                </a:solidFill>
              </a:rPr>
              <a:t>lærlingheftet</a:t>
            </a:r>
            <a:r>
              <a:rPr lang="nb-NO" sz="2400" dirty="0">
                <a:solidFill>
                  <a:schemeClr val="tx2"/>
                </a:solidFill>
              </a:rPr>
              <a:t> i rute </a:t>
            </a:r>
            <a:r>
              <a:rPr lang="nb-NO" sz="2400" dirty="0" smtClean="0">
                <a:solidFill>
                  <a:schemeClr val="tx2"/>
                </a:solidFill>
              </a:rPr>
              <a:t>3 </a:t>
            </a:r>
            <a:r>
              <a:rPr lang="nb-NO" sz="2400" dirty="0">
                <a:solidFill>
                  <a:schemeClr val="tx2"/>
                </a:solidFill>
              </a:rPr>
              <a:t>på side 2.</a:t>
            </a:r>
          </a:p>
        </p:txBody>
      </p:sp>
    </p:spTree>
    <p:extLst>
      <p:ext uri="{BB962C8B-B14F-4D97-AF65-F5344CB8AC3E}">
        <p14:creationId xmlns:p14="http://schemas.microsoft.com/office/powerpoint/2010/main" val="215105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Lede og isolere</a:t>
            </a:r>
            <a:endParaRPr lang="nb-NO" dirty="0"/>
          </a:p>
        </p:txBody>
      </p:sp>
      <p:sp>
        <p:nvSpPr>
          <p:cNvPr id="4" name="Horizontal Scroll 3"/>
          <p:cNvSpPr/>
          <p:nvPr/>
        </p:nvSpPr>
        <p:spPr>
          <a:xfrm>
            <a:off x="2108587" y="2132856"/>
            <a:ext cx="7974826" cy="129614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800" dirty="0"/>
              <a:t>En av </a:t>
            </a:r>
            <a:r>
              <a:rPr lang="nb-NO" sz="2800" b="1" dirty="0"/>
              <a:t>egenskapene</a:t>
            </a:r>
            <a:r>
              <a:rPr lang="nb-NO" sz="2800" dirty="0"/>
              <a:t> til </a:t>
            </a:r>
            <a:r>
              <a:rPr lang="nb-NO" sz="2800" dirty="0" smtClean="0"/>
              <a:t>et metall </a:t>
            </a:r>
            <a:r>
              <a:rPr lang="nb-NO" sz="2800" dirty="0"/>
              <a:t>er at det </a:t>
            </a:r>
            <a:r>
              <a:rPr lang="nb-NO" sz="2800" b="1" dirty="0"/>
              <a:t>leder </a:t>
            </a:r>
            <a:r>
              <a:rPr lang="nb-NO" sz="2800" dirty="0"/>
              <a:t>strøm.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08587" y="3477468"/>
            <a:ext cx="7974826" cy="151703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nb-NO" sz="2800" dirty="0"/>
              <a:t>En av </a:t>
            </a:r>
            <a:r>
              <a:rPr lang="nb-NO" sz="2800" b="1" dirty="0"/>
              <a:t>egenskapene</a:t>
            </a:r>
            <a:r>
              <a:rPr lang="nb-NO" sz="2800" dirty="0"/>
              <a:t> til </a:t>
            </a:r>
            <a:r>
              <a:rPr lang="nb-NO" sz="2800" dirty="0" smtClean="0"/>
              <a:t>plast, </a:t>
            </a:r>
            <a:r>
              <a:rPr lang="nb-NO" sz="2800" dirty="0"/>
              <a:t>er at det </a:t>
            </a:r>
            <a:r>
              <a:rPr lang="nb-NO" sz="2800" b="1" dirty="0" smtClean="0"/>
              <a:t>isolerer </a:t>
            </a:r>
            <a:r>
              <a:rPr lang="nb-NO" sz="2800" dirty="0"/>
              <a:t>strøm. 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191344" y="5685698"/>
            <a:ext cx="4179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tx2"/>
                </a:solidFill>
              </a:rPr>
              <a:t>Skriv nøkkelsetningen i </a:t>
            </a:r>
            <a:r>
              <a:rPr lang="nb-NO" sz="2400" dirty="0" err="1">
                <a:solidFill>
                  <a:schemeClr val="tx2"/>
                </a:solidFill>
              </a:rPr>
              <a:t>lærlingheftet</a:t>
            </a:r>
            <a:r>
              <a:rPr lang="nb-NO" sz="2400" dirty="0">
                <a:solidFill>
                  <a:schemeClr val="tx2"/>
                </a:solidFill>
              </a:rPr>
              <a:t> i rute 4</a:t>
            </a:r>
            <a:r>
              <a:rPr lang="nb-NO" sz="2400" dirty="0" smtClean="0">
                <a:solidFill>
                  <a:schemeClr val="tx2"/>
                </a:solidFill>
              </a:rPr>
              <a:t> </a:t>
            </a:r>
            <a:r>
              <a:rPr lang="nb-NO" sz="2400" dirty="0">
                <a:solidFill>
                  <a:schemeClr val="tx2"/>
                </a:solidFill>
              </a:rPr>
              <a:t>på side </a:t>
            </a:r>
            <a:r>
              <a:rPr lang="nb-NO" sz="2400" dirty="0" smtClean="0">
                <a:solidFill>
                  <a:schemeClr val="tx2"/>
                </a:solidFill>
              </a:rPr>
              <a:t>2 og rute 5 på side 3.</a:t>
            </a:r>
            <a:endParaRPr lang="nb-NO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9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4"/>
          <p:cNvSpPr>
            <a:spLocks noGrp="1"/>
          </p:cNvSpPr>
          <p:nvPr>
            <p:ph type="title"/>
          </p:nvPr>
        </p:nvSpPr>
        <p:spPr>
          <a:xfrm>
            <a:off x="159876" y="114365"/>
            <a:ext cx="10976683" cy="1143000"/>
          </a:xfrm>
          <a:prstGeom prst="roundRect">
            <a:avLst/>
          </a:prstGeom>
          <a:gradFill flip="none" rotWithShape="1">
            <a:gsLst>
              <a:gs pos="100000">
                <a:srgbClr val="92D050"/>
              </a:gs>
              <a:gs pos="1000">
                <a:srgbClr val="007A00"/>
              </a:gs>
            </a:gsLst>
            <a:lin ang="10800000" scaled="0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r>
              <a:rPr lang="nb-NO" dirty="0" smtClean="0"/>
              <a:t>Tenk-par-del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412777"/>
            <a:ext cx="8280920" cy="4713387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chemeClr val="tx2"/>
                </a:solidFill>
              </a:rPr>
              <a:t>Hva betyr ordet </a:t>
            </a:r>
            <a:r>
              <a:rPr lang="nb-NO" i="1" dirty="0" smtClean="0">
                <a:solidFill>
                  <a:schemeClr val="tx2"/>
                </a:solidFill>
              </a:rPr>
              <a:t>krets</a:t>
            </a:r>
            <a:r>
              <a:rPr lang="nb-NO" dirty="0" smtClean="0">
                <a:solidFill>
                  <a:schemeClr val="tx2"/>
                </a:solidFill>
              </a:rPr>
              <a:t>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3928-C375-46CC-9277-68DDF814E7EB}" type="slidenum">
              <a:rPr lang="nb-NO" smtClean="0"/>
              <a:t>35</a:t>
            </a:fld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1920396" y="5254891"/>
            <a:ext cx="390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Jorda </a:t>
            </a:r>
            <a:r>
              <a:rPr lang="nb-NO" b="1" dirty="0"/>
              <a:t>kretser</a:t>
            </a:r>
            <a:r>
              <a:rPr lang="nb-NO" dirty="0"/>
              <a:t> rundt sola.  Den går i en bane – en </a:t>
            </a:r>
            <a:r>
              <a:rPr lang="nb-NO" b="1" dirty="0"/>
              <a:t>krets </a:t>
            </a:r>
            <a:r>
              <a:rPr lang="nb-NO" dirty="0"/>
              <a:t>–</a:t>
            </a:r>
            <a:r>
              <a:rPr lang="nb-NO" b="1" dirty="0"/>
              <a:t> </a:t>
            </a:r>
            <a:r>
              <a:rPr lang="nb-NO" dirty="0"/>
              <a:t>rundt sola.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7544" y="4487683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«Vi svinger oss i </a:t>
            </a:r>
            <a:r>
              <a:rPr lang="nb-NO" b="1" dirty="0"/>
              <a:t>kretsen</a:t>
            </a:r>
            <a:r>
              <a:rPr lang="nb-NO" dirty="0"/>
              <a:t>!» </a:t>
            </a:r>
            <a:r>
              <a:rPr lang="nb-NO" b="1" dirty="0"/>
              <a:t>Kretsen </a:t>
            </a:r>
            <a:r>
              <a:rPr lang="nb-NO" dirty="0"/>
              <a:t>er ringen av barn som går rundt treet.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9696" y="6093297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solidFill>
                  <a:schemeClr val="tx2"/>
                </a:solidFill>
              </a:rPr>
              <a:t>Hva har bildene til felles? </a:t>
            </a:r>
          </a:p>
        </p:txBody>
      </p:sp>
      <p:pic>
        <p:nvPicPr>
          <p:cNvPr id="1026" name="Picture 2" descr="N:\Forskerføtter og leserøtter\ELEKTRISITET\Bilder\Bilder til PowerPointer\Jorda i bane rundt sol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396" y="2276873"/>
            <a:ext cx="3784809" cy="288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 rot="7879258">
            <a:off x="4963932" y="3049336"/>
            <a:ext cx="997001" cy="2131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  <p:pic>
        <p:nvPicPr>
          <p:cNvPr id="1028" name="Picture 4" descr="Christmas, White Male, Full Body, Santa Hat, 3D Mode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35267" r="11036" b="18949"/>
          <a:stretch/>
        </p:blipFill>
        <p:spPr bwMode="auto">
          <a:xfrm>
            <a:off x="6096000" y="1922881"/>
            <a:ext cx="4387584" cy="246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/>
          <p:cNvSpPr/>
          <p:nvPr/>
        </p:nvSpPr>
        <p:spPr>
          <a:xfrm rot="8297197">
            <a:off x="9928014" y="2680709"/>
            <a:ext cx="643465" cy="2072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5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9" grpId="0"/>
      <p:bldP spid="15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3928-C375-46CC-9277-68DDF814E7EB}" type="slidenum">
              <a:rPr lang="nb-NO" smtClean="0"/>
              <a:t>36</a:t>
            </a:fld>
            <a:endParaRPr lang="nb-NO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1559496" y="2060848"/>
            <a:ext cx="9144000" cy="1077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dirty="0">
                <a:latin typeface="Comic Sans MS" panose="030F0702030302020204" pitchFamily="66" charset="0"/>
              </a:rPr>
              <a:t>Det kan bare gå strøm når den elektriske kretsen er lukket.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6925" y="4581129"/>
            <a:ext cx="3251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chemeClr val="tx2"/>
                </a:solidFill>
              </a:rPr>
              <a:t>Lærlingheftet s 3, rute 6.</a:t>
            </a:r>
          </a:p>
        </p:txBody>
      </p:sp>
    </p:spTree>
    <p:extLst>
      <p:ext uri="{BB962C8B-B14F-4D97-AF65-F5344CB8AC3E}">
        <p14:creationId xmlns:p14="http://schemas.microsoft.com/office/powerpoint/2010/main" val="14530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836712"/>
            <a:ext cx="8229600" cy="1143000"/>
          </a:xfrm>
        </p:spPr>
        <p:txBody>
          <a:bodyPr/>
          <a:lstStyle/>
          <a:p>
            <a:pPr algn="l"/>
            <a:r>
              <a:rPr lang="nb-NO" dirty="0" smtClean="0"/>
              <a:t>Lag en bryter</a:t>
            </a:r>
            <a:endParaRPr lang="nb-NO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332657"/>
            <a:ext cx="4408528" cy="634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03776-DA22-4874-AB3A-94A0A42272ED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00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Ekstraoppgave om bryter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Gjør side 14 i </a:t>
            </a:r>
            <a:r>
              <a:rPr lang="nb-NO" dirty="0" err="1" smtClean="0"/>
              <a:t>lærlingheftet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633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Lage strømvarsler 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3928-C375-46CC-9277-68DDF814E7EB}" type="slidenum">
              <a:rPr lang="nb-NO" smtClean="0"/>
              <a:t>39</a:t>
            </a:fld>
            <a:endParaRPr lang="nb-NO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1556792"/>
            <a:ext cx="6161112" cy="4620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0950" y="6177627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Foto: </a:t>
            </a:r>
            <a:r>
              <a:rPr lang="nb-NO" sz="1400" dirty="0" err="1"/>
              <a:t>Annica</a:t>
            </a:r>
            <a:r>
              <a:rPr lang="nb-NO" sz="1400" dirty="0"/>
              <a:t> Thomsson</a:t>
            </a:r>
          </a:p>
        </p:txBody>
      </p:sp>
    </p:spTree>
    <p:extLst>
      <p:ext uri="{BB962C8B-B14F-4D97-AF65-F5344CB8AC3E}">
        <p14:creationId xmlns:p14="http://schemas.microsoft.com/office/powerpoint/2010/main" val="25763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Innhold i samling 1: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97151"/>
          </a:xfrm>
        </p:spPr>
        <p:txBody>
          <a:bodyPr>
            <a:normAutofit lnSpcReduction="10000"/>
          </a:bodyPr>
          <a:lstStyle/>
          <a:p>
            <a:r>
              <a:rPr lang="nb-NO" dirty="0" smtClean="0"/>
              <a:t>Faglig del</a:t>
            </a:r>
          </a:p>
          <a:p>
            <a:pPr lvl="1"/>
            <a:r>
              <a:rPr lang="nb-NO" dirty="0" smtClean="0"/>
              <a:t>Elektrisitet og elektriske komponenter: aktiviteter fra undervisningsopplegg om elektrisitet</a:t>
            </a:r>
          </a:p>
          <a:p>
            <a:pPr lvl="1"/>
            <a:r>
              <a:rPr lang="nb-NO" dirty="0" smtClean="0"/>
              <a:t>Lage en strømvarsler</a:t>
            </a:r>
          </a:p>
          <a:p>
            <a:pPr lvl="1"/>
            <a:r>
              <a:rPr lang="nb-NO" dirty="0" smtClean="0"/>
              <a:t>Faglig påfyll - elektrisitet</a:t>
            </a:r>
          </a:p>
          <a:p>
            <a:r>
              <a:rPr lang="nb-NO" dirty="0" smtClean="0"/>
              <a:t>Didaktisk del</a:t>
            </a:r>
          </a:p>
          <a:p>
            <a:pPr lvl="1"/>
            <a:r>
              <a:rPr lang="nb-NO" dirty="0" smtClean="0"/>
              <a:t>Likheter og ulikheter mellom fagområdene naturfag og teknologi</a:t>
            </a:r>
          </a:p>
          <a:p>
            <a:pPr lvl="1"/>
            <a:r>
              <a:rPr lang="nb-NO" dirty="0" smtClean="0"/>
              <a:t>Om opplegget </a:t>
            </a:r>
            <a:r>
              <a:rPr lang="nb-NO" i="1" dirty="0" smtClean="0"/>
              <a:t>Elektrisitet</a:t>
            </a:r>
          </a:p>
          <a:p>
            <a:pPr lvl="1"/>
            <a:r>
              <a:rPr lang="nb-NO" dirty="0" smtClean="0"/>
              <a:t>Diskusjon om naturfaglig og teknologisk innhold i dagens aktiviteter</a:t>
            </a:r>
          </a:p>
          <a:p>
            <a:pPr lvl="1"/>
            <a:r>
              <a:rPr lang="nb-NO" dirty="0" smtClean="0"/>
              <a:t>Kan det vi har gjort kalles utforskende undervisning?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709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Analyse av komponenter i en elektrisk krets</a:t>
            </a:r>
            <a:endParaRPr lang="nb-NO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772816"/>
            <a:ext cx="3773983" cy="398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68008" y="1772635"/>
            <a:ext cx="50792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Kunne navn på verktøy og komponenter</a:t>
            </a:r>
          </a:p>
          <a:p>
            <a:endParaRPr lang="nb-NO" dirty="0"/>
          </a:p>
          <a:p>
            <a:r>
              <a:rPr lang="nb-NO" dirty="0" err="1" smtClean="0"/>
              <a:t>Lærlingheftet</a:t>
            </a:r>
            <a:r>
              <a:rPr lang="nb-NO" dirty="0" smtClean="0"/>
              <a:t> s 10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952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Forberedelse: fjern låsmekanisme på lampesokkelen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268760"/>
            <a:ext cx="8352928" cy="556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5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11" r="637"/>
          <a:stretch/>
        </p:blipFill>
        <p:spPr>
          <a:xfrm>
            <a:off x="1055440" y="116632"/>
            <a:ext cx="9587576" cy="67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2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Den elektriske kretsen er et system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Gjør side 15 i </a:t>
            </a:r>
            <a:r>
              <a:rPr lang="nb-NO" dirty="0" err="1" smtClean="0"/>
              <a:t>lærlingheftet</a:t>
            </a:r>
            <a:r>
              <a:rPr lang="nb-NO" dirty="0" smtClean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80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Faglig påfyll - elektrisitet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167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Lade og lede?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smtClean="0"/>
              <a:t>Hva er forskjellen på å lade og å lede?</a:t>
            </a:r>
          </a:p>
          <a:p>
            <a:endParaRPr lang="nb-NO" altLang="nb-NO" smtClean="0"/>
          </a:p>
          <a:p>
            <a:pPr>
              <a:buFontTx/>
              <a:buNone/>
            </a:pPr>
            <a:endParaRPr lang="nb-NO" altLang="nb-NO" smtClean="0"/>
          </a:p>
        </p:txBody>
      </p:sp>
      <p:sp>
        <p:nvSpPr>
          <p:cNvPr id="22532" name="Rectangle 1"/>
          <p:cNvSpPr>
            <a:spLocks noChangeArrowheads="1"/>
          </p:cNvSpPr>
          <p:nvPr/>
        </p:nvSpPr>
        <p:spPr bwMode="auto">
          <a:xfrm>
            <a:off x="2640014" y="3105151"/>
            <a:ext cx="66960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800"/>
              <a:t>Statisk elektristet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1800">
                <a:hlinkClick r:id="rId2"/>
              </a:rPr>
              <a:t>https://phet.colorado.edu/nb/simulation/legacy/balloons</a:t>
            </a:r>
            <a:r>
              <a:rPr lang="nb-NO" altLang="nb-NO" sz="18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nb-NO" altLang="nb-NO" sz="1800"/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1800">
                <a:hlinkClick r:id="rId3"/>
              </a:rPr>
              <a:t>http://www.viten.no/?elektrisitet_forsok</a:t>
            </a:r>
            <a:r>
              <a:rPr lang="nb-NO" altLang="nb-NO" sz="18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1800">
                <a:hlinkClick r:id="rId4"/>
              </a:rPr>
              <a:t>http://www.naturfag.no/vitenobjekt/vis.html?tid=686242</a:t>
            </a:r>
            <a:r>
              <a:rPr lang="nb-NO" altLang="nb-NO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30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570037"/>
          </a:xfrm>
        </p:spPr>
        <p:txBody>
          <a:bodyPr>
            <a:normAutofit fontScale="90000"/>
          </a:bodyPr>
          <a:lstStyle/>
          <a:p>
            <a:r>
              <a:rPr lang="nb-NO" altLang="nb-NO" smtClean="0"/>
              <a:t>Ohms lov</a:t>
            </a:r>
            <a:br>
              <a:rPr lang="nb-NO" altLang="nb-NO" smtClean="0"/>
            </a:br>
            <a:r>
              <a:rPr lang="nb-NO" altLang="nb-NO" sz="3200"/>
              <a:t>sammenheng mellom strøm, spenning og resistans</a:t>
            </a:r>
          </a:p>
        </p:txBody>
      </p:sp>
      <p:sp>
        <p:nvSpPr>
          <p:cNvPr id="6" name="Rectangle 5"/>
          <p:cNvSpPr/>
          <p:nvPr/>
        </p:nvSpPr>
        <p:spPr>
          <a:xfrm>
            <a:off x="3834605" y="3212976"/>
            <a:ext cx="435247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 = R * I</a:t>
            </a:r>
          </a:p>
        </p:txBody>
      </p:sp>
    </p:spTree>
    <p:extLst>
      <p:ext uri="{BB962C8B-B14F-4D97-AF65-F5344CB8AC3E}">
        <p14:creationId xmlns:p14="http://schemas.microsoft.com/office/powerpoint/2010/main" val="156400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026"/>
          <p:cNvSpPr txBox="1">
            <a:spLocks noChangeArrowheads="1"/>
          </p:cNvSpPr>
          <p:nvPr/>
        </p:nvSpPr>
        <p:spPr bwMode="auto">
          <a:xfrm>
            <a:off x="6858000" y="5029200"/>
            <a:ext cx="1447800" cy="1816100"/>
          </a:xfrm>
          <a:prstGeom prst="rect">
            <a:avLst/>
          </a:prstGeom>
          <a:solidFill>
            <a:srgbClr val="FF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600"/>
              <a:t>Parallell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600"/>
              <a:t>I</a:t>
            </a:r>
            <a:r>
              <a:rPr lang="nb-NO" altLang="nb-NO" sz="1600" baseline="-25000"/>
              <a:t>1 </a:t>
            </a:r>
            <a:r>
              <a:rPr lang="nb-NO" altLang="nb-NO" sz="1600"/>
              <a:t>= I</a:t>
            </a:r>
            <a:r>
              <a:rPr lang="nb-NO" altLang="nb-NO" sz="1600" baseline="-25000"/>
              <a:t>2  </a:t>
            </a:r>
            <a:r>
              <a:rPr lang="nb-NO" altLang="nb-NO" sz="1600"/>
              <a:t>+ I</a:t>
            </a:r>
            <a:r>
              <a:rPr lang="nb-NO" altLang="nb-NO" sz="1600" baseline="-25000"/>
              <a:t>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600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600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600"/>
              <a:t>U</a:t>
            </a:r>
            <a:r>
              <a:rPr lang="nb-NO" altLang="nb-NO" sz="1600" baseline="-25000"/>
              <a:t> </a:t>
            </a:r>
            <a:r>
              <a:rPr lang="nb-NO" altLang="nb-NO" sz="1600"/>
              <a:t>= U</a:t>
            </a:r>
            <a:r>
              <a:rPr lang="nb-NO" altLang="nb-NO" sz="1600" baseline="-25000"/>
              <a:t>1  </a:t>
            </a:r>
            <a:r>
              <a:rPr lang="nb-NO" altLang="nb-NO" sz="1600"/>
              <a:t>= U</a:t>
            </a:r>
            <a:r>
              <a:rPr lang="nb-NO" altLang="nb-NO" sz="1600" baseline="-2500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600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nb-NO" sz="1600"/>
          </a:p>
        </p:txBody>
      </p:sp>
      <p:grpSp>
        <p:nvGrpSpPr>
          <p:cNvPr id="25604" name="Group 1038"/>
          <p:cNvGrpSpPr>
            <a:grpSpLocks/>
          </p:cNvGrpSpPr>
          <p:nvPr/>
        </p:nvGrpSpPr>
        <p:grpSpPr bwMode="auto">
          <a:xfrm>
            <a:off x="8040688" y="3284538"/>
            <a:ext cx="431800" cy="360362"/>
            <a:chOff x="1701" y="2160"/>
            <a:chExt cx="272" cy="227"/>
          </a:xfrm>
        </p:grpSpPr>
        <p:sp>
          <p:nvSpPr>
            <p:cNvPr id="25652" name="Oval 1039"/>
            <p:cNvSpPr>
              <a:spLocks noChangeArrowheads="1"/>
            </p:cNvSpPr>
            <p:nvPr/>
          </p:nvSpPr>
          <p:spPr bwMode="auto">
            <a:xfrm>
              <a:off x="1701" y="2160"/>
              <a:ext cx="272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nb-NO" sz="1800"/>
            </a:p>
          </p:txBody>
        </p:sp>
        <p:grpSp>
          <p:nvGrpSpPr>
            <p:cNvPr id="25653" name="Group 1040"/>
            <p:cNvGrpSpPr>
              <a:grpSpLocks/>
            </p:cNvGrpSpPr>
            <p:nvPr/>
          </p:nvGrpSpPr>
          <p:grpSpPr bwMode="auto">
            <a:xfrm rot="2341553">
              <a:off x="1701" y="2160"/>
              <a:ext cx="272" cy="227"/>
              <a:chOff x="1474" y="2659"/>
              <a:chExt cx="181" cy="181"/>
            </a:xfrm>
          </p:grpSpPr>
          <p:sp>
            <p:nvSpPr>
              <p:cNvPr id="25654" name="Line 1041"/>
              <p:cNvSpPr>
                <a:spLocks noChangeShapeType="1"/>
              </p:cNvSpPr>
              <p:nvPr/>
            </p:nvSpPr>
            <p:spPr bwMode="auto">
              <a:xfrm>
                <a:off x="1565" y="2659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655" name="Line 1042"/>
              <p:cNvSpPr>
                <a:spLocks noChangeShapeType="1"/>
              </p:cNvSpPr>
              <p:nvPr/>
            </p:nvSpPr>
            <p:spPr bwMode="auto">
              <a:xfrm>
                <a:off x="1474" y="2750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</p:grpSp>
      <p:grpSp>
        <p:nvGrpSpPr>
          <p:cNvPr id="25605" name="Group 1043"/>
          <p:cNvGrpSpPr>
            <a:grpSpLocks/>
          </p:cNvGrpSpPr>
          <p:nvPr/>
        </p:nvGrpSpPr>
        <p:grpSpPr bwMode="auto">
          <a:xfrm>
            <a:off x="8975725" y="3284538"/>
            <a:ext cx="431800" cy="360362"/>
            <a:chOff x="1701" y="2160"/>
            <a:chExt cx="272" cy="227"/>
          </a:xfrm>
        </p:grpSpPr>
        <p:sp>
          <p:nvSpPr>
            <p:cNvPr id="25648" name="Oval 1044"/>
            <p:cNvSpPr>
              <a:spLocks noChangeArrowheads="1"/>
            </p:cNvSpPr>
            <p:nvPr/>
          </p:nvSpPr>
          <p:spPr bwMode="auto">
            <a:xfrm>
              <a:off x="1701" y="2160"/>
              <a:ext cx="272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nb-NO" sz="1800"/>
            </a:p>
          </p:txBody>
        </p:sp>
        <p:grpSp>
          <p:nvGrpSpPr>
            <p:cNvPr id="25649" name="Group 1045"/>
            <p:cNvGrpSpPr>
              <a:grpSpLocks/>
            </p:cNvGrpSpPr>
            <p:nvPr/>
          </p:nvGrpSpPr>
          <p:grpSpPr bwMode="auto">
            <a:xfrm rot="2341553">
              <a:off x="1701" y="2160"/>
              <a:ext cx="272" cy="227"/>
              <a:chOff x="1474" y="2659"/>
              <a:chExt cx="181" cy="181"/>
            </a:xfrm>
          </p:grpSpPr>
          <p:sp>
            <p:nvSpPr>
              <p:cNvPr id="25650" name="Line 1046"/>
              <p:cNvSpPr>
                <a:spLocks noChangeShapeType="1"/>
              </p:cNvSpPr>
              <p:nvPr/>
            </p:nvSpPr>
            <p:spPr bwMode="auto">
              <a:xfrm>
                <a:off x="1565" y="2659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651" name="Line 1047"/>
              <p:cNvSpPr>
                <a:spLocks noChangeShapeType="1"/>
              </p:cNvSpPr>
              <p:nvPr/>
            </p:nvSpPr>
            <p:spPr bwMode="auto">
              <a:xfrm>
                <a:off x="1474" y="2750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</p:grpSp>
      <p:sp>
        <p:nvSpPr>
          <p:cNvPr id="25606" name="Line 1052"/>
          <p:cNvSpPr>
            <a:spLocks noChangeShapeType="1"/>
          </p:cNvSpPr>
          <p:nvPr/>
        </p:nvSpPr>
        <p:spPr bwMode="auto">
          <a:xfrm>
            <a:off x="2640014" y="50133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5607" name="Line 1055"/>
          <p:cNvSpPr>
            <a:spLocks noChangeShapeType="1"/>
          </p:cNvSpPr>
          <p:nvPr/>
        </p:nvSpPr>
        <p:spPr bwMode="auto">
          <a:xfrm flipV="1">
            <a:off x="4224338" y="2060576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5608" name="Line 1058"/>
          <p:cNvSpPr>
            <a:spLocks noChangeShapeType="1"/>
          </p:cNvSpPr>
          <p:nvPr/>
        </p:nvSpPr>
        <p:spPr bwMode="auto">
          <a:xfrm flipV="1">
            <a:off x="6888163" y="2420938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5609" name="Line 1059"/>
          <p:cNvSpPr>
            <a:spLocks noChangeShapeType="1"/>
          </p:cNvSpPr>
          <p:nvPr/>
        </p:nvSpPr>
        <p:spPr bwMode="auto">
          <a:xfrm>
            <a:off x="6888164" y="2420938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5610" name="Line 1060"/>
          <p:cNvSpPr>
            <a:spLocks noChangeShapeType="1"/>
          </p:cNvSpPr>
          <p:nvPr/>
        </p:nvSpPr>
        <p:spPr bwMode="auto">
          <a:xfrm>
            <a:off x="8256588" y="2420938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5611" name="Line 1061"/>
          <p:cNvSpPr>
            <a:spLocks noChangeShapeType="1"/>
          </p:cNvSpPr>
          <p:nvPr/>
        </p:nvSpPr>
        <p:spPr bwMode="auto">
          <a:xfrm>
            <a:off x="8256589" y="2420938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5612" name="Line 1062"/>
          <p:cNvSpPr>
            <a:spLocks noChangeShapeType="1"/>
          </p:cNvSpPr>
          <p:nvPr/>
        </p:nvSpPr>
        <p:spPr bwMode="auto">
          <a:xfrm>
            <a:off x="9191625" y="2420938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5613" name="Line 1063"/>
          <p:cNvSpPr>
            <a:spLocks noChangeShapeType="1"/>
          </p:cNvSpPr>
          <p:nvPr/>
        </p:nvSpPr>
        <p:spPr bwMode="auto">
          <a:xfrm>
            <a:off x="6888163" y="3644901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5614" name="Line 1064"/>
          <p:cNvSpPr>
            <a:spLocks noChangeShapeType="1"/>
          </p:cNvSpPr>
          <p:nvPr/>
        </p:nvSpPr>
        <p:spPr bwMode="auto">
          <a:xfrm>
            <a:off x="6888163" y="4797425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5615" name="Line 1065"/>
          <p:cNvSpPr>
            <a:spLocks noChangeShapeType="1"/>
          </p:cNvSpPr>
          <p:nvPr/>
        </p:nvSpPr>
        <p:spPr bwMode="auto">
          <a:xfrm flipV="1">
            <a:off x="9191625" y="3644901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5616" name="Line 1066"/>
          <p:cNvSpPr>
            <a:spLocks noChangeShapeType="1"/>
          </p:cNvSpPr>
          <p:nvPr/>
        </p:nvSpPr>
        <p:spPr bwMode="auto">
          <a:xfrm flipV="1">
            <a:off x="8256588" y="3644901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grpSp>
        <p:nvGrpSpPr>
          <p:cNvPr id="25617" name="Group 1067"/>
          <p:cNvGrpSpPr>
            <a:grpSpLocks/>
          </p:cNvGrpSpPr>
          <p:nvPr/>
        </p:nvGrpSpPr>
        <p:grpSpPr bwMode="auto">
          <a:xfrm flipV="1">
            <a:off x="6553201" y="3505201"/>
            <a:ext cx="720725" cy="142875"/>
            <a:chOff x="476" y="2256"/>
            <a:chExt cx="454" cy="90"/>
          </a:xfrm>
        </p:grpSpPr>
        <p:sp>
          <p:nvSpPr>
            <p:cNvPr id="25646" name="Line 1068"/>
            <p:cNvSpPr>
              <a:spLocks noChangeShapeType="1"/>
            </p:cNvSpPr>
            <p:nvPr/>
          </p:nvSpPr>
          <p:spPr bwMode="auto">
            <a:xfrm flipV="1">
              <a:off x="624" y="2256"/>
              <a:ext cx="1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647" name="Line 1069"/>
            <p:cNvSpPr>
              <a:spLocks noChangeShapeType="1"/>
            </p:cNvSpPr>
            <p:nvPr/>
          </p:nvSpPr>
          <p:spPr bwMode="auto">
            <a:xfrm>
              <a:off x="476" y="2346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25618" name="Text Box 1073"/>
          <p:cNvSpPr txBox="1">
            <a:spLocks noChangeArrowheads="1"/>
          </p:cNvSpPr>
          <p:nvPr/>
        </p:nvSpPr>
        <p:spPr bwMode="auto">
          <a:xfrm>
            <a:off x="7375525" y="1992314"/>
            <a:ext cx="301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400"/>
              <a:t>I</a:t>
            </a:r>
            <a:r>
              <a:rPr lang="nb-NO" altLang="nb-NO" sz="1400" baseline="-25000"/>
              <a:t>1</a:t>
            </a:r>
            <a:endParaRPr lang="en-GB" altLang="nb-NO" sz="1400" baseline="-25000"/>
          </a:p>
        </p:txBody>
      </p:sp>
      <p:sp>
        <p:nvSpPr>
          <p:cNvPr id="25619" name="Text Box 1074"/>
          <p:cNvSpPr txBox="1">
            <a:spLocks noChangeArrowheads="1"/>
          </p:cNvSpPr>
          <p:nvPr/>
        </p:nvSpPr>
        <p:spPr bwMode="auto">
          <a:xfrm>
            <a:off x="8305801" y="2786064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400"/>
              <a:t>I</a:t>
            </a:r>
            <a:r>
              <a:rPr lang="nb-NO" altLang="nb-NO" sz="1400" baseline="-25000"/>
              <a:t>2</a:t>
            </a:r>
            <a:endParaRPr lang="en-GB" altLang="nb-NO" sz="1400" baseline="-25000"/>
          </a:p>
        </p:txBody>
      </p:sp>
      <p:sp>
        <p:nvSpPr>
          <p:cNvPr id="25620" name="Text Box 1075"/>
          <p:cNvSpPr txBox="1">
            <a:spLocks noChangeArrowheads="1"/>
          </p:cNvSpPr>
          <p:nvPr/>
        </p:nvSpPr>
        <p:spPr bwMode="auto">
          <a:xfrm>
            <a:off x="9280526" y="2786064"/>
            <a:ext cx="601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400"/>
              <a:t>I</a:t>
            </a:r>
            <a:r>
              <a:rPr lang="nb-NO" altLang="nb-NO" sz="1400" baseline="-25000"/>
              <a:t>3</a:t>
            </a:r>
            <a:endParaRPr lang="en-GB" altLang="nb-NO" sz="1400" baseline="-25000"/>
          </a:p>
        </p:txBody>
      </p:sp>
      <p:sp>
        <p:nvSpPr>
          <p:cNvPr id="25621" name="Text Box 1076"/>
          <p:cNvSpPr txBox="1">
            <a:spLocks noChangeArrowheads="1"/>
          </p:cNvSpPr>
          <p:nvPr/>
        </p:nvSpPr>
        <p:spPr bwMode="auto">
          <a:xfrm>
            <a:off x="4708526" y="2144713"/>
            <a:ext cx="1387475" cy="1733550"/>
          </a:xfrm>
          <a:prstGeom prst="rect">
            <a:avLst/>
          </a:prstGeom>
          <a:solidFill>
            <a:srgbClr val="FF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600"/>
              <a:t>Serie: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600"/>
              <a:t>I</a:t>
            </a:r>
            <a:r>
              <a:rPr lang="nb-NO" altLang="nb-NO" sz="1600" baseline="-25000"/>
              <a:t>1 </a:t>
            </a:r>
            <a:r>
              <a:rPr lang="nb-NO" altLang="nb-NO" sz="1600"/>
              <a:t>= I</a:t>
            </a:r>
            <a:r>
              <a:rPr lang="nb-NO" altLang="nb-NO" sz="1600" baseline="-25000"/>
              <a:t>2 </a:t>
            </a:r>
            <a:r>
              <a:rPr lang="nb-NO" altLang="nb-NO" sz="1600"/>
              <a:t>= I</a:t>
            </a:r>
            <a:r>
              <a:rPr lang="nb-NO" altLang="nb-NO" sz="1600" baseline="-25000"/>
              <a:t>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600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600"/>
              <a:t>R = R</a:t>
            </a:r>
            <a:r>
              <a:rPr lang="nb-NO" altLang="nb-NO" sz="1600" baseline="-25000"/>
              <a:t>1</a:t>
            </a:r>
            <a:r>
              <a:rPr lang="nb-NO" altLang="nb-NO" sz="1600"/>
              <a:t> + R</a:t>
            </a:r>
            <a:r>
              <a:rPr lang="nb-NO" altLang="nb-NO" sz="1600" baseline="-2500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600"/>
              <a:t>U = U</a:t>
            </a:r>
            <a:r>
              <a:rPr lang="nb-NO" altLang="nb-NO" sz="1600" baseline="-25000"/>
              <a:t>1</a:t>
            </a:r>
            <a:r>
              <a:rPr lang="nb-NO" altLang="nb-NO" sz="1600"/>
              <a:t> + U</a:t>
            </a:r>
            <a:r>
              <a:rPr lang="nb-NO" altLang="nb-NO" sz="1600" baseline="-25000"/>
              <a:t>2</a:t>
            </a:r>
          </a:p>
        </p:txBody>
      </p:sp>
      <p:grpSp>
        <p:nvGrpSpPr>
          <p:cNvPr id="25622" name="Group 55"/>
          <p:cNvGrpSpPr>
            <a:grpSpLocks/>
          </p:cNvGrpSpPr>
          <p:nvPr/>
        </p:nvGrpSpPr>
        <p:grpSpPr bwMode="auto">
          <a:xfrm>
            <a:off x="2270125" y="2060575"/>
            <a:ext cx="2540000" cy="2952750"/>
            <a:chOff x="746125" y="2060575"/>
            <a:chExt cx="2540000" cy="2952750"/>
          </a:xfrm>
        </p:grpSpPr>
        <p:grpSp>
          <p:nvGrpSpPr>
            <p:cNvPr id="25624" name="Group 1028"/>
            <p:cNvGrpSpPr>
              <a:grpSpLocks/>
            </p:cNvGrpSpPr>
            <p:nvPr/>
          </p:nvGrpSpPr>
          <p:grpSpPr bwMode="auto">
            <a:xfrm>
              <a:off x="2484438" y="4076700"/>
              <a:ext cx="431800" cy="360363"/>
              <a:chOff x="1701" y="2160"/>
              <a:chExt cx="272" cy="227"/>
            </a:xfrm>
          </p:grpSpPr>
          <p:sp>
            <p:nvSpPr>
              <p:cNvPr id="25642" name="Oval 1029"/>
              <p:cNvSpPr>
                <a:spLocks noChangeArrowheads="1"/>
              </p:cNvSpPr>
              <p:nvPr/>
            </p:nvSpPr>
            <p:spPr bwMode="auto">
              <a:xfrm>
                <a:off x="1701" y="2160"/>
                <a:ext cx="272" cy="22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nb-NO" sz="1800"/>
              </a:p>
            </p:txBody>
          </p:sp>
          <p:grpSp>
            <p:nvGrpSpPr>
              <p:cNvPr id="25643" name="Group 1030"/>
              <p:cNvGrpSpPr>
                <a:grpSpLocks/>
              </p:cNvGrpSpPr>
              <p:nvPr/>
            </p:nvGrpSpPr>
            <p:grpSpPr bwMode="auto">
              <a:xfrm rot="2341553">
                <a:off x="1701" y="2160"/>
                <a:ext cx="272" cy="227"/>
                <a:chOff x="1474" y="2659"/>
                <a:chExt cx="181" cy="181"/>
              </a:xfrm>
            </p:grpSpPr>
            <p:sp>
              <p:nvSpPr>
                <p:cNvPr id="25644" name="Line 1031"/>
                <p:cNvSpPr>
                  <a:spLocks noChangeShapeType="1"/>
                </p:cNvSpPr>
                <p:nvPr/>
              </p:nvSpPr>
              <p:spPr bwMode="auto">
                <a:xfrm>
                  <a:off x="1565" y="2659"/>
                  <a:ext cx="0" cy="1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25645" name="Line 1032"/>
                <p:cNvSpPr>
                  <a:spLocks noChangeShapeType="1"/>
                </p:cNvSpPr>
                <p:nvPr/>
              </p:nvSpPr>
              <p:spPr bwMode="auto">
                <a:xfrm>
                  <a:off x="1474" y="2750"/>
                  <a:ext cx="18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</p:grpSp>
        <p:grpSp>
          <p:nvGrpSpPr>
            <p:cNvPr id="25625" name="Group 1033"/>
            <p:cNvGrpSpPr>
              <a:grpSpLocks/>
            </p:cNvGrpSpPr>
            <p:nvPr/>
          </p:nvGrpSpPr>
          <p:grpSpPr bwMode="auto">
            <a:xfrm>
              <a:off x="2484438" y="2565400"/>
              <a:ext cx="431800" cy="360363"/>
              <a:chOff x="1701" y="2160"/>
              <a:chExt cx="272" cy="227"/>
            </a:xfrm>
          </p:grpSpPr>
          <p:sp>
            <p:nvSpPr>
              <p:cNvPr id="25638" name="Oval 1034"/>
              <p:cNvSpPr>
                <a:spLocks noChangeArrowheads="1"/>
              </p:cNvSpPr>
              <p:nvPr/>
            </p:nvSpPr>
            <p:spPr bwMode="auto">
              <a:xfrm>
                <a:off x="1701" y="2160"/>
                <a:ext cx="272" cy="22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nb-NO" sz="1800"/>
              </a:p>
            </p:txBody>
          </p:sp>
          <p:grpSp>
            <p:nvGrpSpPr>
              <p:cNvPr id="25639" name="Group 1035"/>
              <p:cNvGrpSpPr>
                <a:grpSpLocks/>
              </p:cNvGrpSpPr>
              <p:nvPr/>
            </p:nvGrpSpPr>
            <p:grpSpPr bwMode="auto">
              <a:xfrm rot="2341553">
                <a:off x="1701" y="2160"/>
                <a:ext cx="272" cy="227"/>
                <a:chOff x="1474" y="2659"/>
                <a:chExt cx="181" cy="181"/>
              </a:xfrm>
            </p:grpSpPr>
            <p:sp>
              <p:nvSpPr>
                <p:cNvPr id="25640" name="Line 1036"/>
                <p:cNvSpPr>
                  <a:spLocks noChangeShapeType="1"/>
                </p:cNvSpPr>
                <p:nvPr/>
              </p:nvSpPr>
              <p:spPr bwMode="auto">
                <a:xfrm>
                  <a:off x="1565" y="2659"/>
                  <a:ext cx="0" cy="1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25641" name="Line 1037"/>
                <p:cNvSpPr>
                  <a:spLocks noChangeShapeType="1"/>
                </p:cNvSpPr>
                <p:nvPr/>
              </p:nvSpPr>
              <p:spPr bwMode="auto">
                <a:xfrm>
                  <a:off x="1474" y="2750"/>
                  <a:ext cx="18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</p:grpSp>
        <p:grpSp>
          <p:nvGrpSpPr>
            <p:cNvPr id="25626" name="Group 1048"/>
            <p:cNvGrpSpPr>
              <a:grpSpLocks/>
            </p:cNvGrpSpPr>
            <p:nvPr/>
          </p:nvGrpSpPr>
          <p:grpSpPr bwMode="auto">
            <a:xfrm flipV="1">
              <a:off x="755650" y="3581400"/>
              <a:ext cx="720725" cy="142875"/>
              <a:chOff x="476" y="2256"/>
              <a:chExt cx="454" cy="90"/>
            </a:xfrm>
          </p:grpSpPr>
          <p:sp>
            <p:nvSpPr>
              <p:cNvPr id="25636" name="Line 1049"/>
              <p:cNvSpPr>
                <a:spLocks noChangeShapeType="1"/>
              </p:cNvSpPr>
              <p:nvPr/>
            </p:nvSpPr>
            <p:spPr bwMode="auto">
              <a:xfrm flipV="1">
                <a:off x="624" y="2256"/>
                <a:ext cx="1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637" name="Line 1050"/>
              <p:cNvSpPr>
                <a:spLocks noChangeShapeType="1"/>
              </p:cNvSpPr>
              <p:nvPr/>
            </p:nvSpPr>
            <p:spPr bwMode="auto">
              <a:xfrm>
                <a:off x="476" y="2346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sp>
          <p:nvSpPr>
            <p:cNvPr id="25627" name="Line 1051"/>
            <p:cNvSpPr>
              <a:spLocks noChangeShapeType="1"/>
            </p:cNvSpPr>
            <p:nvPr/>
          </p:nvSpPr>
          <p:spPr bwMode="auto">
            <a:xfrm>
              <a:off x="1116013" y="3716338"/>
              <a:ext cx="0" cy="1296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628" name="Line 1053"/>
            <p:cNvSpPr>
              <a:spLocks noChangeShapeType="1"/>
            </p:cNvSpPr>
            <p:nvPr/>
          </p:nvSpPr>
          <p:spPr bwMode="auto">
            <a:xfrm flipV="1">
              <a:off x="2700338" y="4437063"/>
              <a:ext cx="0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629" name="Line 1054"/>
            <p:cNvSpPr>
              <a:spLocks noChangeShapeType="1"/>
            </p:cNvSpPr>
            <p:nvPr/>
          </p:nvSpPr>
          <p:spPr bwMode="auto">
            <a:xfrm flipV="1">
              <a:off x="2700338" y="2924175"/>
              <a:ext cx="0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630" name="Line 1056"/>
            <p:cNvSpPr>
              <a:spLocks noChangeShapeType="1"/>
            </p:cNvSpPr>
            <p:nvPr/>
          </p:nvSpPr>
          <p:spPr bwMode="auto">
            <a:xfrm flipV="1">
              <a:off x="1116013" y="2060575"/>
              <a:ext cx="0" cy="15128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631" name="Line 1057"/>
            <p:cNvSpPr>
              <a:spLocks noChangeShapeType="1"/>
            </p:cNvSpPr>
            <p:nvPr/>
          </p:nvSpPr>
          <p:spPr bwMode="auto">
            <a:xfrm>
              <a:off x="1116013" y="2060575"/>
              <a:ext cx="1584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632" name="Text Box 1070"/>
            <p:cNvSpPr txBox="1">
              <a:spLocks noChangeArrowheads="1"/>
            </p:cNvSpPr>
            <p:nvPr/>
          </p:nvSpPr>
          <p:spPr bwMode="auto">
            <a:xfrm>
              <a:off x="746125" y="2754313"/>
              <a:ext cx="301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nb-NO" sz="1400"/>
                <a:t>I</a:t>
              </a:r>
              <a:r>
                <a:rPr lang="nb-NO" altLang="nb-NO" sz="1400" baseline="-25000"/>
                <a:t>1</a:t>
              </a:r>
              <a:endParaRPr lang="en-GB" altLang="nb-NO" sz="1400"/>
            </a:p>
          </p:txBody>
        </p:sp>
        <p:sp>
          <p:nvSpPr>
            <p:cNvPr id="25633" name="Text Box 1071"/>
            <p:cNvSpPr txBox="1">
              <a:spLocks noChangeArrowheads="1"/>
            </p:cNvSpPr>
            <p:nvPr/>
          </p:nvSpPr>
          <p:spPr bwMode="auto">
            <a:xfrm>
              <a:off x="2727325" y="3286125"/>
              <a:ext cx="4159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nb-NO" sz="1400"/>
                <a:t>I</a:t>
              </a:r>
              <a:r>
                <a:rPr lang="nb-NO" altLang="nb-NO" sz="1400" baseline="-25000"/>
                <a:t>2</a:t>
              </a:r>
              <a:endParaRPr lang="en-GB" altLang="nb-NO" sz="1400" baseline="-25000"/>
            </a:p>
          </p:txBody>
        </p:sp>
        <p:sp>
          <p:nvSpPr>
            <p:cNvPr id="25634" name="Text Box 1072"/>
            <p:cNvSpPr txBox="1">
              <a:spLocks noChangeArrowheads="1"/>
            </p:cNvSpPr>
            <p:nvPr/>
          </p:nvSpPr>
          <p:spPr bwMode="auto">
            <a:xfrm>
              <a:off x="2714625" y="4572000"/>
              <a:ext cx="5715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nb-NO" sz="1400"/>
                <a:t>I</a:t>
              </a:r>
              <a:r>
                <a:rPr lang="nb-NO" altLang="nb-NO" sz="1400" baseline="-25000"/>
                <a:t>3</a:t>
              </a:r>
              <a:endParaRPr lang="en-GB" altLang="nb-NO" sz="1400" baseline="-25000"/>
            </a:p>
          </p:txBody>
        </p:sp>
        <p:sp>
          <p:nvSpPr>
            <p:cNvPr id="25635" name="Line 1077"/>
            <p:cNvSpPr>
              <a:spLocks noChangeShapeType="1"/>
            </p:cNvSpPr>
            <p:nvPr/>
          </p:nvSpPr>
          <p:spPr bwMode="auto">
            <a:xfrm rot="5400000" flipV="1">
              <a:off x="1866900" y="20193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25623" name="Line 1078"/>
          <p:cNvSpPr>
            <a:spLocks noChangeShapeType="1"/>
          </p:cNvSpPr>
          <p:nvPr/>
        </p:nvSpPr>
        <p:spPr bwMode="auto">
          <a:xfrm rot="5400000" flipV="1">
            <a:off x="7505700" y="23241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44956"/>
            <a:ext cx="10972800" cy="1143000"/>
          </a:xfrm>
        </p:spPr>
        <p:txBody>
          <a:bodyPr/>
          <a:lstStyle/>
          <a:p>
            <a:r>
              <a:rPr lang="nb-NO" dirty="0" smtClean="0"/>
              <a:t>Serie- og parallellkopling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582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/>
        </p:nvGraphicFramePr>
        <p:xfrm>
          <a:off x="2208213" y="1106489"/>
          <a:ext cx="5688012" cy="5394896"/>
        </p:xfrm>
        <a:graphic>
          <a:graphicData uri="http://schemas.openxmlformats.org/drawingml/2006/table">
            <a:tbl>
              <a:tblPr/>
              <a:tblGrid>
                <a:gridCol w="4148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Begrepsvegg:</a:t>
                      </a:r>
                    </a:p>
                  </a:txBody>
                  <a:tcPr marL="68569" marR="68569" marT="34274" marB="34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Naturfagord:</a:t>
                      </a:r>
                    </a:p>
                  </a:txBody>
                  <a:tcPr marL="68569" marR="68569" marT="34274" marB="34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24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Strøm er ladninger som beveger seg.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Måles i Ampere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Spenning er får ladningene til å bevege seg og gjøre et arbeid. Ladningene får energi fra spenningskilden.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Måles i Volt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Resistans hindrer ladningene å bevege seg. Ladningene overfører energi og gjør et arbeid når de går gjennom en motstand.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Måles i ohm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Oms lov:  spenning = resistans * strøm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Effekt er arbeid per sekund som ladningene gjør når de går gjennom en motstand.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Måles i Watt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69" marR="68569" marT="34274" marB="34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Strøm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Ampere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Spenning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Volt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Resistans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Ohm</a:t>
                      </a:r>
                    </a:p>
                  </a:txBody>
                  <a:tcPr marL="68569" marR="68569" marT="34274" marB="34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ktangel 1"/>
          <p:cNvSpPr/>
          <p:nvPr/>
        </p:nvSpPr>
        <p:spPr>
          <a:xfrm>
            <a:off x="2567607" y="2876395"/>
            <a:ext cx="673319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nb-NO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FF"/>
                </a:solidFill>
              </a:rPr>
              <a:t>Eventyret om frøken Coulomb:</a:t>
            </a:r>
          </a:p>
        </p:txBody>
      </p:sp>
      <p:pic>
        <p:nvPicPr>
          <p:cNvPr id="26638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1125538"/>
            <a:ext cx="20970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6" y="3573464"/>
            <a:ext cx="20986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3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1052"/>
          <p:cNvSpPr>
            <a:spLocks noChangeShapeType="1"/>
          </p:cNvSpPr>
          <p:nvPr/>
        </p:nvSpPr>
        <p:spPr bwMode="auto">
          <a:xfrm>
            <a:off x="5026026" y="515778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7652" name="Line 1055"/>
          <p:cNvSpPr>
            <a:spLocks noChangeShapeType="1"/>
          </p:cNvSpPr>
          <p:nvPr/>
        </p:nvSpPr>
        <p:spPr bwMode="auto">
          <a:xfrm flipV="1">
            <a:off x="6610350" y="2205039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grpSp>
        <p:nvGrpSpPr>
          <p:cNvPr id="27653" name="Group 55"/>
          <p:cNvGrpSpPr>
            <a:grpSpLocks/>
          </p:cNvGrpSpPr>
          <p:nvPr/>
        </p:nvGrpSpPr>
        <p:grpSpPr bwMode="auto">
          <a:xfrm>
            <a:off x="4656138" y="2205038"/>
            <a:ext cx="2540000" cy="2952750"/>
            <a:chOff x="746125" y="2060575"/>
            <a:chExt cx="2540000" cy="2952750"/>
          </a:xfrm>
        </p:grpSpPr>
        <p:grpSp>
          <p:nvGrpSpPr>
            <p:cNvPr id="27654" name="Group 1028"/>
            <p:cNvGrpSpPr>
              <a:grpSpLocks/>
            </p:cNvGrpSpPr>
            <p:nvPr/>
          </p:nvGrpSpPr>
          <p:grpSpPr bwMode="auto">
            <a:xfrm>
              <a:off x="2484438" y="4076700"/>
              <a:ext cx="431800" cy="360363"/>
              <a:chOff x="1701" y="2160"/>
              <a:chExt cx="272" cy="227"/>
            </a:xfrm>
          </p:grpSpPr>
          <p:sp>
            <p:nvSpPr>
              <p:cNvPr id="27672" name="Oval 1029"/>
              <p:cNvSpPr>
                <a:spLocks noChangeArrowheads="1"/>
              </p:cNvSpPr>
              <p:nvPr/>
            </p:nvSpPr>
            <p:spPr bwMode="auto">
              <a:xfrm>
                <a:off x="1701" y="2160"/>
                <a:ext cx="272" cy="22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nb-NO" sz="1800"/>
              </a:p>
            </p:txBody>
          </p:sp>
          <p:grpSp>
            <p:nvGrpSpPr>
              <p:cNvPr id="27673" name="Group 1030"/>
              <p:cNvGrpSpPr>
                <a:grpSpLocks/>
              </p:cNvGrpSpPr>
              <p:nvPr/>
            </p:nvGrpSpPr>
            <p:grpSpPr bwMode="auto">
              <a:xfrm rot="2341553">
                <a:off x="1701" y="2160"/>
                <a:ext cx="272" cy="227"/>
                <a:chOff x="1474" y="2659"/>
                <a:chExt cx="181" cy="181"/>
              </a:xfrm>
            </p:grpSpPr>
            <p:sp>
              <p:nvSpPr>
                <p:cNvPr id="27674" name="Line 1031"/>
                <p:cNvSpPr>
                  <a:spLocks noChangeShapeType="1"/>
                </p:cNvSpPr>
                <p:nvPr/>
              </p:nvSpPr>
              <p:spPr bwMode="auto">
                <a:xfrm>
                  <a:off x="1565" y="2659"/>
                  <a:ext cx="0" cy="1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27675" name="Line 1032"/>
                <p:cNvSpPr>
                  <a:spLocks noChangeShapeType="1"/>
                </p:cNvSpPr>
                <p:nvPr/>
              </p:nvSpPr>
              <p:spPr bwMode="auto">
                <a:xfrm>
                  <a:off x="1474" y="2750"/>
                  <a:ext cx="18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</p:grpSp>
        <p:grpSp>
          <p:nvGrpSpPr>
            <p:cNvPr id="27655" name="Group 1033"/>
            <p:cNvGrpSpPr>
              <a:grpSpLocks/>
            </p:cNvGrpSpPr>
            <p:nvPr/>
          </p:nvGrpSpPr>
          <p:grpSpPr bwMode="auto">
            <a:xfrm>
              <a:off x="2484438" y="2565400"/>
              <a:ext cx="431800" cy="360363"/>
              <a:chOff x="1701" y="2160"/>
              <a:chExt cx="272" cy="227"/>
            </a:xfrm>
          </p:grpSpPr>
          <p:sp>
            <p:nvSpPr>
              <p:cNvPr id="27668" name="Oval 1034"/>
              <p:cNvSpPr>
                <a:spLocks noChangeArrowheads="1"/>
              </p:cNvSpPr>
              <p:nvPr/>
            </p:nvSpPr>
            <p:spPr bwMode="auto">
              <a:xfrm>
                <a:off x="1701" y="2160"/>
                <a:ext cx="272" cy="22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nb-NO" sz="1800"/>
              </a:p>
            </p:txBody>
          </p:sp>
          <p:grpSp>
            <p:nvGrpSpPr>
              <p:cNvPr id="27669" name="Group 1035"/>
              <p:cNvGrpSpPr>
                <a:grpSpLocks/>
              </p:cNvGrpSpPr>
              <p:nvPr/>
            </p:nvGrpSpPr>
            <p:grpSpPr bwMode="auto">
              <a:xfrm rot="2341553">
                <a:off x="1701" y="2160"/>
                <a:ext cx="272" cy="227"/>
                <a:chOff x="1474" y="2659"/>
                <a:chExt cx="181" cy="181"/>
              </a:xfrm>
            </p:grpSpPr>
            <p:sp>
              <p:nvSpPr>
                <p:cNvPr id="27670" name="Line 1036"/>
                <p:cNvSpPr>
                  <a:spLocks noChangeShapeType="1"/>
                </p:cNvSpPr>
                <p:nvPr/>
              </p:nvSpPr>
              <p:spPr bwMode="auto">
                <a:xfrm>
                  <a:off x="1565" y="2659"/>
                  <a:ext cx="0" cy="1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27671" name="Line 1037"/>
                <p:cNvSpPr>
                  <a:spLocks noChangeShapeType="1"/>
                </p:cNvSpPr>
                <p:nvPr/>
              </p:nvSpPr>
              <p:spPr bwMode="auto">
                <a:xfrm>
                  <a:off x="1474" y="2750"/>
                  <a:ext cx="18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</p:grpSp>
        </p:grpSp>
        <p:grpSp>
          <p:nvGrpSpPr>
            <p:cNvPr id="27656" name="Group 1048"/>
            <p:cNvGrpSpPr>
              <a:grpSpLocks/>
            </p:cNvGrpSpPr>
            <p:nvPr/>
          </p:nvGrpSpPr>
          <p:grpSpPr bwMode="auto">
            <a:xfrm flipV="1">
              <a:off x="755650" y="3581400"/>
              <a:ext cx="720725" cy="142875"/>
              <a:chOff x="476" y="2256"/>
              <a:chExt cx="454" cy="90"/>
            </a:xfrm>
          </p:grpSpPr>
          <p:sp>
            <p:nvSpPr>
              <p:cNvPr id="27666" name="Line 1049"/>
              <p:cNvSpPr>
                <a:spLocks noChangeShapeType="1"/>
              </p:cNvSpPr>
              <p:nvPr/>
            </p:nvSpPr>
            <p:spPr bwMode="auto">
              <a:xfrm flipV="1">
                <a:off x="624" y="2256"/>
                <a:ext cx="1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667" name="Line 1050"/>
              <p:cNvSpPr>
                <a:spLocks noChangeShapeType="1"/>
              </p:cNvSpPr>
              <p:nvPr/>
            </p:nvSpPr>
            <p:spPr bwMode="auto">
              <a:xfrm>
                <a:off x="476" y="2346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sp>
          <p:nvSpPr>
            <p:cNvPr id="27657" name="Line 1051"/>
            <p:cNvSpPr>
              <a:spLocks noChangeShapeType="1"/>
            </p:cNvSpPr>
            <p:nvPr/>
          </p:nvSpPr>
          <p:spPr bwMode="auto">
            <a:xfrm>
              <a:off x="1116013" y="3716338"/>
              <a:ext cx="0" cy="1296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658" name="Line 1053"/>
            <p:cNvSpPr>
              <a:spLocks noChangeShapeType="1"/>
            </p:cNvSpPr>
            <p:nvPr/>
          </p:nvSpPr>
          <p:spPr bwMode="auto">
            <a:xfrm flipV="1">
              <a:off x="2700338" y="4437063"/>
              <a:ext cx="0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659" name="Line 1054"/>
            <p:cNvSpPr>
              <a:spLocks noChangeShapeType="1"/>
            </p:cNvSpPr>
            <p:nvPr/>
          </p:nvSpPr>
          <p:spPr bwMode="auto">
            <a:xfrm flipV="1">
              <a:off x="2700338" y="2924175"/>
              <a:ext cx="0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660" name="Line 1056"/>
            <p:cNvSpPr>
              <a:spLocks noChangeShapeType="1"/>
            </p:cNvSpPr>
            <p:nvPr/>
          </p:nvSpPr>
          <p:spPr bwMode="auto">
            <a:xfrm flipV="1">
              <a:off x="1116013" y="2060575"/>
              <a:ext cx="0" cy="15128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661" name="Line 1057"/>
            <p:cNvSpPr>
              <a:spLocks noChangeShapeType="1"/>
            </p:cNvSpPr>
            <p:nvPr/>
          </p:nvSpPr>
          <p:spPr bwMode="auto">
            <a:xfrm>
              <a:off x="1116013" y="2060575"/>
              <a:ext cx="1584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662" name="Text Box 1070"/>
            <p:cNvSpPr txBox="1">
              <a:spLocks noChangeArrowheads="1"/>
            </p:cNvSpPr>
            <p:nvPr/>
          </p:nvSpPr>
          <p:spPr bwMode="auto">
            <a:xfrm>
              <a:off x="746125" y="2754313"/>
              <a:ext cx="301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nb-NO" sz="1400"/>
                <a:t>I</a:t>
              </a:r>
              <a:r>
                <a:rPr lang="nb-NO" altLang="nb-NO" sz="1400" baseline="-25000"/>
                <a:t>1</a:t>
              </a:r>
              <a:endParaRPr lang="en-GB" altLang="nb-NO" sz="1400"/>
            </a:p>
          </p:txBody>
        </p:sp>
        <p:sp>
          <p:nvSpPr>
            <p:cNvPr id="27663" name="Text Box 1071"/>
            <p:cNvSpPr txBox="1">
              <a:spLocks noChangeArrowheads="1"/>
            </p:cNvSpPr>
            <p:nvPr/>
          </p:nvSpPr>
          <p:spPr bwMode="auto">
            <a:xfrm>
              <a:off x="2727325" y="3286125"/>
              <a:ext cx="4159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nb-NO" sz="1400"/>
                <a:t>I</a:t>
              </a:r>
              <a:r>
                <a:rPr lang="nb-NO" altLang="nb-NO" sz="1400" baseline="-25000"/>
                <a:t>2</a:t>
              </a:r>
              <a:endParaRPr lang="en-GB" altLang="nb-NO" sz="1400" baseline="-25000"/>
            </a:p>
          </p:txBody>
        </p:sp>
        <p:sp>
          <p:nvSpPr>
            <p:cNvPr id="27664" name="Text Box 1072"/>
            <p:cNvSpPr txBox="1">
              <a:spLocks noChangeArrowheads="1"/>
            </p:cNvSpPr>
            <p:nvPr/>
          </p:nvSpPr>
          <p:spPr bwMode="auto">
            <a:xfrm>
              <a:off x="2714625" y="4572000"/>
              <a:ext cx="5715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nb-NO" sz="1400"/>
                <a:t>I</a:t>
              </a:r>
              <a:r>
                <a:rPr lang="nb-NO" altLang="nb-NO" sz="1400" baseline="-25000"/>
                <a:t>3</a:t>
              </a:r>
              <a:endParaRPr lang="en-GB" altLang="nb-NO" sz="1400" baseline="-25000"/>
            </a:p>
          </p:txBody>
        </p:sp>
        <p:sp>
          <p:nvSpPr>
            <p:cNvPr id="27665" name="Line 1077"/>
            <p:cNvSpPr>
              <a:spLocks noChangeShapeType="1"/>
            </p:cNvSpPr>
            <p:nvPr/>
          </p:nvSpPr>
          <p:spPr bwMode="auto">
            <a:xfrm rot="5400000" flipV="1">
              <a:off x="1866900" y="20193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To lyspærer i serie: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542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Naturfag.no: Elektrisitet</a:t>
            </a:r>
            <a:endParaRPr lang="nb-NO" dirty="0"/>
          </a:p>
        </p:txBody>
      </p:sp>
      <p:grpSp>
        <p:nvGrpSpPr>
          <p:cNvPr id="9" name="Gruppe 8"/>
          <p:cNvGrpSpPr/>
          <p:nvPr/>
        </p:nvGrpSpPr>
        <p:grpSpPr>
          <a:xfrm>
            <a:off x="479376" y="1417638"/>
            <a:ext cx="6308257" cy="4713744"/>
            <a:chOff x="479376" y="1417638"/>
            <a:chExt cx="6308257" cy="4713744"/>
          </a:xfrm>
        </p:grpSpPr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376" y="1417638"/>
              <a:ext cx="6308257" cy="4713744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2207568" y="5617820"/>
              <a:ext cx="1440160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0" name="Gruppe 9"/>
          <p:cNvGrpSpPr/>
          <p:nvPr/>
        </p:nvGrpSpPr>
        <p:grpSpPr>
          <a:xfrm>
            <a:off x="6672064" y="2102563"/>
            <a:ext cx="5298784" cy="4134749"/>
            <a:chOff x="6672064" y="2102563"/>
            <a:chExt cx="5298784" cy="4134749"/>
          </a:xfrm>
        </p:grpSpPr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2064" y="2102563"/>
              <a:ext cx="5298784" cy="4134749"/>
            </a:xfrm>
            <a:prstGeom prst="rect">
              <a:avLst/>
            </a:prstGeom>
          </p:spPr>
        </p:pic>
        <p:sp>
          <p:nvSpPr>
            <p:cNvPr id="7" name="Oval 4"/>
            <p:cNvSpPr/>
            <p:nvPr/>
          </p:nvSpPr>
          <p:spPr>
            <a:xfrm>
              <a:off x="9811969" y="4437112"/>
              <a:ext cx="1440160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10751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570037"/>
          </a:xfrm>
        </p:spPr>
        <p:txBody>
          <a:bodyPr/>
          <a:lstStyle/>
          <a:p>
            <a:r>
              <a:rPr lang="nb-NO" altLang="nb-NO" smtClean="0"/>
              <a:t>Effektloven</a:t>
            </a:r>
            <a:br>
              <a:rPr lang="nb-NO" altLang="nb-NO" smtClean="0"/>
            </a:br>
            <a:r>
              <a:rPr lang="nb-NO" altLang="nb-NO" sz="3200"/>
              <a:t>sammenheng mellom strøm, spenning og effekt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3039" y="3212976"/>
            <a:ext cx="431560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 = U * I</a:t>
            </a:r>
          </a:p>
        </p:txBody>
      </p:sp>
    </p:spTree>
    <p:extLst>
      <p:ext uri="{BB962C8B-B14F-4D97-AF65-F5344CB8AC3E}">
        <p14:creationId xmlns:p14="http://schemas.microsoft.com/office/powerpoint/2010/main" val="206044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651625" y="1576389"/>
            <a:ext cx="3621088" cy="469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2400" u="sng">
                <a:solidFill>
                  <a:srgbClr val="FF3399"/>
                </a:solidFill>
                <a:latin typeface="Comic Sans MS" panose="030F0702030302020204" pitchFamily="66" charset="0"/>
              </a:rPr>
              <a:t>Elektrisk energi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2400"/>
              <a:t>Formel for effekt: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2400"/>
          </a:p>
          <a:p>
            <a:pPr eaLnBrk="1" hangingPunct="1">
              <a:buFontTx/>
              <a:buNone/>
            </a:pPr>
            <a:r>
              <a:rPr lang="nb-NO" altLang="nb-NO" sz="2400"/>
              <a:t>P = U </a:t>
            </a:r>
            <a:r>
              <a:rPr lang="nb-NO" altLang="nb-NO" sz="1800" b="1"/>
              <a:t>· </a:t>
            </a:r>
            <a:r>
              <a:rPr lang="nb-NO" altLang="nb-NO" sz="2400"/>
              <a:t>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800"/>
              <a:t>Spenning (U) måles i volt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800"/>
              <a:t>V = J / 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800"/>
              <a:t>Strøm (I) måles i ampere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800"/>
              <a:t>A = C / 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2400"/>
              <a:t>Watt = V · A =</a:t>
            </a:r>
            <a:r>
              <a:rPr lang="nb-NO" altLang="nb-NO" sz="1800"/>
              <a:t>  </a:t>
            </a:r>
            <a:endParaRPr lang="nb-NO" altLang="nb-NO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800" b="1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nb-NO" altLang="nb-NO" sz="2400" u="sng">
                <a:solidFill>
                  <a:srgbClr val="FF3399"/>
                </a:solidFill>
                <a:latin typeface="Comic Sans MS" panose="030F0702030302020204" pitchFamily="66" charset="0"/>
              </a:rPr>
              <a:t>Mekanisk energi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b-NO" altLang="nb-NO" sz="2800" u="sng">
              <a:solidFill>
                <a:srgbClr val="FF3399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b-NO" altLang="nb-NO" sz="2400"/>
              <a:t>Formel for effekt:</a:t>
            </a:r>
            <a:r>
              <a:rPr lang="nb-NO" altLang="nb-NO" sz="28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b-NO" altLang="nb-NO" sz="2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b-NO" altLang="nb-NO" sz="2400"/>
              <a:t>P = W / t  (</a:t>
            </a:r>
            <a:r>
              <a:rPr lang="nb-NO" altLang="nb-NO" sz="1800"/>
              <a:t>Effekt = arbeid / tid)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b-NO" altLang="nb-NO" sz="240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b-NO" altLang="nb-NO" sz="1800"/>
              <a:t>Arbeid måles joule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b-NO" altLang="nb-NO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b-NO" altLang="nb-NO" sz="1800"/>
              <a:t>Tid måles i sekund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b-NO" altLang="nb-NO" sz="18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b-NO" altLang="nb-NO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b-NO" altLang="nb-NO" sz="2400"/>
              <a:t>Watt = J / s	</a:t>
            </a:r>
          </a:p>
        </p:txBody>
      </p:sp>
      <p:graphicFrame>
        <p:nvGraphicFramePr>
          <p:cNvPr id="2970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8688389" y="5084763"/>
          <a:ext cx="1150937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3" imgW="672808" imgH="393529" progId="Equation.3">
                  <p:embed/>
                </p:oleObj>
              </mc:Choice>
              <mc:Fallback>
                <p:oleObj name="Equation" r:id="rId3" imgW="672808" imgH="393529" progId="Equation.3">
                  <p:embed/>
                  <p:pic>
                    <p:nvPicPr>
                      <p:cNvPr id="297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8389" y="5084763"/>
                        <a:ext cx="1150937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992313" y="6165850"/>
            <a:ext cx="7480300" cy="476250"/>
          </a:xfrm>
          <a:prstGeom prst="rect">
            <a:avLst/>
          </a:prstGeom>
          <a:solidFill>
            <a:srgbClr val="CCCCFF"/>
          </a:solidFill>
          <a:ln w="19050">
            <a:solidFill>
              <a:srgbClr val="FF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2400" b="1"/>
              <a:t>Effekt har </a:t>
            </a:r>
            <a:r>
              <a:rPr lang="nb-NO" altLang="nb-NO" sz="2400" b="1" i="1"/>
              <a:t>symbolet</a:t>
            </a:r>
            <a:r>
              <a:rPr lang="nb-NO" altLang="nb-NO" sz="2400" b="1"/>
              <a:t> P (power) og </a:t>
            </a:r>
            <a:r>
              <a:rPr lang="nb-NO" altLang="nb-NO" sz="2400" b="1" i="1"/>
              <a:t>enheten</a:t>
            </a:r>
            <a:r>
              <a:rPr lang="nb-NO" altLang="nb-NO" sz="2400" b="1"/>
              <a:t> W (watt)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26555"/>
          </a:xfrm>
        </p:spPr>
        <p:txBody>
          <a:bodyPr/>
          <a:lstStyle/>
          <a:p>
            <a:r>
              <a:rPr lang="nb-NO" dirty="0" smtClean="0"/>
              <a:t>Effekt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6096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92162"/>
          </a:xfrm>
          <a:solidFill>
            <a:srgbClr val="CCCCFF"/>
          </a:solidFill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nb-NO" altLang="nb-NO" sz="3600"/>
              <a:t>Eksempel</a:t>
            </a:r>
            <a:endParaRPr lang="en-GB" altLang="nb-NO" sz="360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1981200"/>
          </a:xfrm>
        </p:spPr>
        <p:txBody>
          <a:bodyPr/>
          <a:lstStyle/>
          <a:p>
            <a:pPr eaLnBrk="1" hangingPunct="1"/>
            <a:r>
              <a:rPr lang="nb-NO" altLang="nb-NO" smtClean="0"/>
              <a:t>I en kurs på 10 A er det koplet inn en ovn på 1500 W og to lamper på 60 W hver</a:t>
            </a:r>
          </a:p>
          <a:p>
            <a:pPr eaLnBrk="1" hangingPunct="1"/>
            <a:r>
              <a:rPr lang="nb-NO" altLang="nb-NO" smtClean="0"/>
              <a:t>Hvor mye strøm går gjennom sikringen?</a:t>
            </a:r>
            <a:endParaRPr lang="en-GB" altLang="nb-NO" smtClean="0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124200" y="3733800"/>
            <a:ext cx="5761038" cy="154463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nb-NO" altLang="nb-NO" sz="2800"/>
              <a:t>P = 1500W + 60W + 60W = 1620W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nb-NO" altLang="nb-NO" sz="2800"/>
              <a:t>P = U</a:t>
            </a:r>
            <a:r>
              <a:rPr lang="nb-NO" altLang="nb-NO" sz="2800">
                <a:cs typeface="Arial" panose="020B0604020202020204" pitchFamily="34" charset="0"/>
              </a:rPr>
              <a:t>•I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nb-NO" altLang="nb-NO" sz="2800">
                <a:cs typeface="Arial" panose="020B0604020202020204" pitchFamily="34" charset="0"/>
              </a:rPr>
              <a:t>I = P/U = 1620W / 230V = 7A</a:t>
            </a:r>
            <a:endParaRPr lang="en-GB" altLang="nb-NO" sz="2800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057401" y="5638800"/>
            <a:ext cx="7813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b-NO" altLang="nb-NO"/>
              <a:t>  Tåler kursen en ovn på 1500 W i tillegg?</a:t>
            </a:r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332659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  <p:bldP spid="33796" grpId="0" animBg="1" autoUpdateAnimBg="0"/>
      <p:bldP spid="33797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981201" y="1574800"/>
            <a:ext cx="79930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2400"/>
              <a:t>1 kW = 1000 W = 1000 J/s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2400"/>
              <a:t>1 kWh = 1000W * 1 time = 1000J/s * 3600s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2400"/>
              <a:t>1000J/s * 3600s = 3 600 000 J</a:t>
            </a:r>
          </a:p>
        </p:txBody>
      </p:sp>
      <p:pic>
        <p:nvPicPr>
          <p:cNvPr id="32772" name="Picture 2" descr="http://static.expert.no/media/62310/gme1500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048250"/>
            <a:ext cx="11938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3" name="Gruppe 4"/>
          <p:cNvGrpSpPr>
            <a:grpSpLocks/>
          </p:cNvGrpSpPr>
          <p:nvPr/>
        </p:nvGrpSpPr>
        <p:grpSpPr bwMode="auto">
          <a:xfrm>
            <a:off x="3359151" y="4149725"/>
            <a:ext cx="1858963" cy="1563688"/>
            <a:chOff x="3027922" y="3978108"/>
            <a:chExt cx="1859078" cy="1564753"/>
          </a:xfrm>
        </p:grpSpPr>
        <p:grpSp>
          <p:nvGrpSpPr>
            <p:cNvPr id="32777" name="Gruppe 3"/>
            <p:cNvGrpSpPr>
              <a:grpSpLocks/>
            </p:cNvGrpSpPr>
            <p:nvPr/>
          </p:nvGrpSpPr>
          <p:grpSpPr bwMode="auto">
            <a:xfrm>
              <a:off x="3027922" y="4356121"/>
              <a:ext cx="360040" cy="350761"/>
              <a:chOff x="4932040" y="4149080"/>
              <a:chExt cx="360040" cy="350761"/>
            </a:xfrm>
          </p:grpSpPr>
          <p:pic>
            <p:nvPicPr>
              <p:cNvPr id="32799" name="Picture 4" descr="https://www.matematikk.org/aim/matematikk/files/c/5/8/d8742676aa67845a72c4abf73cb30518d24353731a/c58d8742676aa67845a72c4abf73cb30518d24353731a.gif/Scale?geometry=300x500%3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4149080"/>
                <a:ext cx="360040" cy="350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800" name="TekstSylinder 2"/>
              <p:cNvSpPr txBox="1">
                <a:spLocks noChangeArrowheads="1"/>
              </p:cNvSpPr>
              <p:nvPr/>
            </p:nvSpPr>
            <p:spPr bwMode="auto">
              <a:xfrm>
                <a:off x="4984461" y="4203224"/>
                <a:ext cx="25519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b-NO" altLang="nb-NO" sz="1000" b="1"/>
                  <a:t>J</a:t>
                </a:r>
              </a:p>
            </p:txBody>
          </p:sp>
        </p:grpSp>
        <p:grpSp>
          <p:nvGrpSpPr>
            <p:cNvPr id="32778" name="Gruppe 10"/>
            <p:cNvGrpSpPr>
              <a:grpSpLocks/>
            </p:cNvGrpSpPr>
            <p:nvPr/>
          </p:nvGrpSpPr>
          <p:grpSpPr bwMode="auto">
            <a:xfrm>
              <a:off x="3387962" y="3978108"/>
              <a:ext cx="360040" cy="350761"/>
              <a:chOff x="4932040" y="4149080"/>
              <a:chExt cx="360040" cy="350761"/>
            </a:xfrm>
          </p:grpSpPr>
          <p:pic>
            <p:nvPicPr>
              <p:cNvPr id="32797" name="Picture 4" descr="https://www.matematikk.org/aim/matematikk/files/c/5/8/d8742676aa67845a72c4abf73cb30518d24353731a/c58d8742676aa67845a72c4abf73cb30518d24353731a.gif/Scale?geometry=300x500%3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4149080"/>
                <a:ext cx="360040" cy="350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98" name="TekstSylinder 12"/>
              <p:cNvSpPr txBox="1">
                <a:spLocks noChangeArrowheads="1"/>
              </p:cNvSpPr>
              <p:nvPr/>
            </p:nvSpPr>
            <p:spPr bwMode="auto">
              <a:xfrm>
                <a:off x="4984461" y="4203224"/>
                <a:ext cx="25519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b-NO" altLang="nb-NO" sz="1000" b="1"/>
                  <a:t>J</a:t>
                </a:r>
              </a:p>
            </p:txBody>
          </p:sp>
        </p:grpSp>
        <p:grpSp>
          <p:nvGrpSpPr>
            <p:cNvPr id="32779" name="Gruppe 13"/>
            <p:cNvGrpSpPr>
              <a:grpSpLocks/>
            </p:cNvGrpSpPr>
            <p:nvPr/>
          </p:nvGrpSpPr>
          <p:grpSpPr bwMode="auto">
            <a:xfrm>
              <a:off x="3515561" y="4767377"/>
              <a:ext cx="360040" cy="350761"/>
              <a:chOff x="4932040" y="4149080"/>
              <a:chExt cx="360040" cy="350761"/>
            </a:xfrm>
          </p:grpSpPr>
          <p:pic>
            <p:nvPicPr>
              <p:cNvPr id="32795" name="Picture 4" descr="https://www.matematikk.org/aim/matematikk/files/c/5/8/d8742676aa67845a72c4abf73cb30518d24353731a/c58d8742676aa67845a72c4abf73cb30518d24353731a.gif/Scale?geometry=300x500%3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4149080"/>
                <a:ext cx="360040" cy="350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96" name="TekstSylinder 15"/>
              <p:cNvSpPr txBox="1">
                <a:spLocks noChangeArrowheads="1"/>
              </p:cNvSpPr>
              <p:nvPr/>
            </p:nvSpPr>
            <p:spPr bwMode="auto">
              <a:xfrm>
                <a:off x="4984461" y="4203224"/>
                <a:ext cx="25519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b-NO" altLang="nb-NO" sz="1000" b="1"/>
                  <a:t>J</a:t>
                </a:r>
              </a:p>
            </p:txBody>
          </p:sp>
        </p:grpSp>
        <p:grpSp>
          <p:nvGrpSpPr>
            <p:cNvPr id="32780" name="Gruppe 16"/>
            <p:cNvGrpSpPr>
              <a:grpSpLocks/>
            </p:cNvGrpSpPr>
            <p:nvPr/>
          </p:nvGrpSpPr>
          <p:grpSpPr bwMode="auto">
            <a:xfrm>
              <a:off x="3798671" y="4238795"/>
              <a:ext cx="360040" cy="350761"/>
              <a:chOff x="4932040" y="4149080"/>
              <a:chExt cx="360040" cy="350761"/>
            </a:xfrm>
          </p:grpSpPr>
          <p:pic>
            <p:nvPicPr>
              <p:cNvPr id="32793" name="Picture 4" descr="https://www.matematikk.org/aim/matematikk/files/c/5/8/d8742676aa67845a72c4abf73cb30518d24353731a/c58d8742676aa67845a72c4abf73cb30518d24353731a.gif/Scale?geometry=300x500%3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4149080"/>
                <a:ext cx="360040" cy="350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94" name="TekstSylinder 18"/>
              <p:cNvSpPr txBox="1">
                <a:spLocks noChangeArrowheads="1"/>
              </p:cNvSpPr>
              <p:nvPr/>
            </p:nvSpPr>
            <p:spPr bwMode="auto">
              <a:xfrm>
                <a:off x="4984461" y="4203224"/>
                <a:ext cx="25519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b-NO" altLang="nb-NO" sz="1000" b="1"/>
                  <a:t>J</a:t>
                </a:r>
              </a:p>
            </p:txBody>
          </p:sp>
        </p:grpSp>
        <p:grpSp>
          <p:nvGrpSpPr>
            <p:cNvPr id="32781" name="Gruppe 19"/>
            <p:cNvGrpSpPr>
              <a:grpSpLocks/>
            </p:cNvGrpSpPr>
            <p:nvPr/>
          </p:nvGrpSpPr>
          <p:grpSpPr bwMode="auto">
            <a:xfrm>
              <a:off x="4442382" y="4145814"/>
              <a:ext cx="360040" cy="350761"/>
              <a:chOff x="4932040" y="4149080"/>
              <a:chExt cx="360040" cy="350761"/>
            </a:xfrm>
          </p:grpSpPr>
          <p:pic>
            <p:nvPicPr>
              <p:cNvPr id="32791" name="Picture 4" descr="https://www.matematikk.org/aim/matematikk/files/c/5/8/d8742676aa67845a72c4abf73cb30518d24353731a/c58d8742676aa67845a72c4abf73cb30518d24353731a.gif/Scale?geometry=300x500%3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4149080"/>
                <a:ext cx="360040" cy="350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92" name="TekstSylinder 21"/>
              <p:cNvSpPr txBox="1">
                <a:spLocks noChangeArrowheads="1"/>
              </p:cNvSpPr>
              <p:nvPr/>
            </p:nvSpPr>
            <p:spPr bwMode="auto">
              <a:xfrm>
                <a:off x="4984461" y="4203224"/>
                <a:ext cx="25519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b-NO" altLang="nb-NO" sz="1000" b="1"/>
                  <a:t>J</a:t>
                </a:r>
              </a:p>
            </p:txBody>
          </p:sp>
        </p:grpSp>
        <p:grpSp>
          <p:nvGrpSpPr>
            <p:cNvPr id="32782" name="Gruppe 22"/>
            <p:cNvGrpSpPr>
              <a:grpSpLocks/>
            </p:cNvGrpSpPr>
            <p:nvPr/>
          </p:nvGrpSpPr>
          <p:grpSpPr bwMode="auto">
            <a:xfrm>
              <a:off x="4136918" y="4748009"/>
              <a:ext cx="360040" cy="350761"/>
              <a:chOff x="4932040" y="4149080"/>
              <a:chExt cx="360040" cy="350761"/>
            </a:xfrm>
          </p:grpSpPr>
          <p:pic>
            <p:nvPicPr>
              <p:cNvPr id="32789" name="Picture 4" descr="https://www.matematikk.org/aim/matematikk/files/c/5/8/d8742676aa67845a72c4abf73cb30518d24353731a/c58d8742676aa67845a72c4abf73cb30518d24353731a.gif/Scale?geometry=300x500%3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4149080"/>
                <a:ext cx="360040" cy="350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90" name="TekstSylinder 24"/>
              <p:cNvSpPr txBox="1">
                <a:spLocks noChangeArrowheads="1"/>
              </p:cNvSpPr>
              <p:nvPr/>
            </p:nvSpPr>
            <p:spPr bwMode="auto">
              <a:xfrm>
                <a:off x="4984461" y="4203224"/>
                <a:ext cx="25519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b-NO" altLang="nb-NO" sz="1000" b="1"/>
                  <a:t>J</a:t>
                </a:r>
              </a:p>
            </p:txBody>
          </p:sp>
        </p:grpSp>
        <p:grpSp>
          <p:nvGrpSpPr>
            <p:cNvPr id="32783" name="Gruppe 25"/>
            <p:cNvGrpSpPr>
              <a:grpSpLocks/>
            </p:cNvGrpSpPr>
            <p:nvPr/>
          </p:nvGrpSpPr>
          <p:grpSpPr bwMode="auto">
            <a:xfrm>
              <a:off x="4262362" y="5192100"/>
              <a:ext cx="360040" cy="350761"/>
              <a:chOff x="4932040" y="4149080"/>
              <a:chExt cx="360040" cy="350761"/>
            </a:xfrm>
          </p:grpSpPr>
          <p:pic>
            <p:nvPicPr>
              <p:cNvPr id="32787" name="Picture 4" descr="https://www.matematikk.org/aim/matematikk/files/c/5/8/d8742676aa67845a72c4abf73cb30518d24353731a/c58d8742676aa67845a72c4abf73cb30518d24353731a.gif/Scale?geometry=300x500%3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4149080"/>
                <a:ext cx="360040" cy="350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8" name="TekstSylinder 27"/>
              <p:cNvSpPr txBox="1">
                <a:spLocks noChangeArrowheads="1"/>
              </p:cNvSpPr>
              <p:nvPr/>
            </p:nvSpPr>
            <p:spPr bwMode="auto">
              <a:xfrm>
                <a:off x="4984461" y="4203224"/>
                <a:ext cx="25519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b-NO" altLang="nb-NO" sz="1000" b="1"/>
                  <a:t>J</a:t>
                </a:r>
              </a:p>
            </p:txBody>
          </p:sp>
        </p:grpSp>
        <p:grpSp>
          <p:nvGrpSpPr>
            <p:cNvPr id="32784" name="Gruppe 28"/>
            <p:cNvGrpSpPr>
              <a:grpSpLocks/>
            </p:cNvGrpSpPr>
            <p:nvPr/>
          </p:nvGrpSpPr>
          <p:grpSpPr bwMode="auto">
            <a:xfrm>
              <a:off x="4526960" y="4550719"/>
              <a:ext cx="360040" cy="350761"/>
              <a:chOff x="4932040" y="4149080"/>
              <a:chExt cx="360040" cy="350761"/>
            </a:xfrm>
          </p:grpSpPr>
          <p:pic>
            <p:nvPicPr>
              <p:cNvPr id="32785" name="Picture 4" descr="https://www.matematikk.org/aim/matematikk/files/c/5/8/d8742676aa67845a72c4abf73cb30518d24353731a/c58d8742676aa67845a72c4abf73cb30518d24353731a.gif/Scale?geometry=300x500%3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4149080"/>
                <a:ext cx="360040" cy="350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6" name="TekstSylinder 30"/>
              <p:cNvSpPr txBox="1">
                <a:spLocks noChangeArrowheads="1"/>
              </p:cNvSpPr>
              <p:nvPr/>
            </p:nvSpPr>
            <p:spPr bwMode="auto">
              <a:xfrm>
                <a:off x="4984461" y="4203224"/>
                <a:ext cx="25519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b-NO" altLang="nb-NO" sz="1000" b="1"/>
                  <a:t>J</a:t>
                </a:r>
              </a:p>
            </p:txBody>
          </p:sp>
        </p:grpSp>
      </p:grpSp>
      <p:sp>
        <p:nvSpPr>
          <p:cNvPr id="32774" name="TekstSylinder 5"/>
          <p:cNvSpPr txBox="1">
            <a:spLocks noChangeArrowheads="1"/>
          </p:cNvSpPr>
          <p:nvPr/>
        </p:nvSpPr>
        <p:spPr bwMode="auto">
          <a:xfrm>
            <a:off x="5064126" y="5307014"/>
            <a:ext cx="44164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400"/>
              <a:t>Hvert sekund sender ovnen ut 1000 små energipakker i form av varmestråling.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400"/>
              <a:t>Hver energipakke er 1 J.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400"/>
              <a:t>I løpet av en time blir det 3 600 000 energipakker</a:t>
            </a:r>
          </a:p>
        </p:txBody>
      </p:sp>
      <p:sp>
        <p:nvSpPr>
          <p:cNvPr id="32775" name="TekstSylinder 6"/>
          <p:cNvSpPr txBox="1">
            <a:spLocks noChangeArrowheads="1"/>
          </p:cNvSpPr>
          <p:nvPr/>
        </p:nvSpPr>
        <p:spPr bwMode="auto">
          <a:xfrm>
            <a:off x="2916239" y="5602289"/>
            <a:ext cx="981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800"/>
              <a:t>1000 W</a:t>
            </a:r>
          </a:p>
        </p:txBody>
      </p:sp>
      <p:sp>
        <p:nvSpPr>
          <p:cNvPr id="32776" name="TekstSylinder 7"/>
          <p:cNvSpPr txBox="1">
            <a:spLocks noChangeArrowheads="1"/>
          </p:cNvSpPr>
          <p:nvPr/>
        </p:nvSpPr>
        <p:spPr bwMode="auto">
          <a:xfrm>
            <a:off x="6240464" y="3748089"/>
            <a:ext cx="3159125" cy="923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800"/>
              <a:t>1 kWh = 3 600 000 J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800"/>
              <a:t>kWh er måleenhet for energi!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86852"/>
          </a:xfrm>
        </p:spPr>
        <p:txBody>
          <a:bodyPr/>
          <a:lstStyle/>
          <a:p>
            <a:r>
              <a:rPr lang="nb-NO" dirty="0" smtClean="0"/>
              <a:t>Enheten kWt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203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51088" y="1397001"/>
          <a:ext cx="7848600" cy="3255966"/>
        </p:xfrm>
        <a:graphic>
          <a:graphicData uri="http://schemas.openxmlformats.org/drawingml/2006/table">
            <a:tbl>
              <a:tblPr/>
              <a:tblGrid>
                <a:gridCol w="157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0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0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8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Fenomen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Symbol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Måleenhet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Formel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Enhet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Ladning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Coulomb (C)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Strøm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Ampere (A)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 = Q/t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= C/s)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Arbeid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Joule (J)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Spenning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Volt (V)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 = W/Q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 = J/C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Resistans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Ohm (</a:t>
                      </a: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)</a:t>
                      </a:r>
                      <a:endParaRPr kumimoji="0" lang="nb-NO" altLang="nb-NO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 = U/I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 = V/A</a:t>
                      </a:r>
                      <a:endParaRPr kumimoji="0" lang="nb-NO" altLang="nb-NO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Effekt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Watt (W)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 = U*I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 = J/s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94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naturfag.no/aim/naturfag/29/24/storage/file.image.jpg/Scale?geometry=400x42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t="16911" r="21713" b="14931"/>
          <a:stretch>
            <a:fillRect/>
          </a:stretch>
        </p:blipFill>
        <p:spPr bwMode="auto">
          <a:xfrm>
            <a:off x="2819401" y="1371601"/>
            <a:ext cx="5980113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44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sz="3600"/>
              <a:t>Elektrisitet hjemme</a:t>
            </a:r>
            <a:endParaRPr lang="nb-NO" altLang="nb-NO" smtClean="0"/>
          </a:p>
        </p:txBody>
      </p:sp>
      <p:sp>
        <p:nvSpPr>
          <p:cNvPr id="35843" name="Plassholder for innhold 2"/>
          <p:cNvSpPr>
            <a:spLocks noGrp="1"/>
          </p:cNvSpPr>
          <p:nvPr>
            <p:ph idx="1"/>
          </p:nvPr>
        </p:nvSpPr>
        <p:spPr>
          <a:xfrm>
            <a:off x="2406650" y="4652964"/>
            <a:ext cx="7416800" cy="1398587"/>
          </a:xfrm>
        </p:spPr>
        <p:txBody>
          <a:bodyPr/>
          <a:lstStyle/>
          <a:p>
            <a:pPr marL="0" indent="0">
              <a:buNone/>
            </a:pPr>
            <a:r>
              <a:rPr lang="nb-NO" altLang="nb-NO" i="1" smtClean="0"/>
              <a:t>Hvordan kan et kretsskjema bli med utgangpunkt i denne kontakten?</a:t>
            </a:r>
            <a:endParaRPr lang="nb-NO" altLang="nb-NO" i="1" smtClean="0">
              <a:solidFill>
                <a:srgbClr val="FF0000"/>
              </a:solidFill>
            </a:endParaRPr>
          </a:p>
          <a:p>
            <a:pPr marL="0" indent="0"/>
            <a:endParaRPr lang="nb-NO" altLang="nb-NO" smtClean="0"/>
          </a:p>
          <a:p>
            <a:pPr marL="0" indent="0"/>
            <a:endParaRPr lang="nb-NO" altLang="nb-NO" smtClean="0"/>
          </a:p>
          <a:p>
            <a:pPr marL="0" indent="0"/>
            <a:endParaRPr lang="nb-NO" altLang="nb-NO" smtClean="0"/>
          </a:p>
          <a:p>
            <a:pPr marL="0" indent="0">
              <a:buNone/>
            </a:pPr>
            <a:endParaRPr lang="nb-NO" altLang="nb-NO" smtClean="0"/>
          </a:p>
        </p:txBody>
      </p:sp>
      <p:pic>
        <p:nvPicPr>
          <p:cNvPr id="3584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7" b="25745"/>
          <a:stretch>
            <a:fillRect/>
          </a:stretch>
        </p:blipFill>
        <p:spPr bwMode="auto">
          <a:xfrm>
            <a:off x="2378076" y="1916114"/>
            <a:ext cx="55276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1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kstSylinder 2"/>
          <p:cNvSpPr txBox="1">
            <a:spLocks noChangeArrowheads="1"/>
          </p:cNvSpPr>
          <p:nvPr/>
        </p:nvSpPr>
        <p:spPr bwMode="auto">
          <a:xfrm>
            <a:off x="2063751" y="836614"/>
            <a:ext cx="33115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2800"/>
              <a:t>Hvorfor skal ikke skjøteledninger kobles i serie?</a:t>
            </a:r>
          </a:p>
        </p:txBody>
      </p:sp>
    </p:spTree>
    <p:extLst>
      <p:ext uri="{BB962C8B-B14F-4D97-AF65-F5344CB8AC3E}">
        <p14:creationId xmlns:p14="http://schemas.microsoft.com/office/powerpoint/2010/main" val="44505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4" y="1695450"/>
            <a:ext cx="570547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62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u="sng" smtClean="0"/>
              <a:t>Elektrikere må passe på sikkerhet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313" y="1844675"/>
            <a:ext cx="8147050" cy="4852988"/>
          </a:xfrm>
        </p:spPr>
        <p:txBody>
          <a:bodyPr/>
          <a:lstStyle/>
          <a:p>
            <a:endParaRPr lang="nb-NO" altLang="nb-NO" smtClean="0"/>
          </a:p>
          <a:p>
            <a:endParaRPr lang="nb-NO" altLang="nb-NO" smtClean="0"/>
          </a:p>
          <a:p>
            <a:endParaRPr lang="nb-NO" altLang="nb-NO" smtClean="0"/>
          </a:p>
          <a:p>
            <a:endParaRPr lang="nb-NO" altLang="nb-NO" smtClean="0"/>
          </a:p>
          <a:p>
            <a:endParaRPr lang="nb-NO" altLang="nb-NO" smtClean="0"/>
          </a:p>
          <a:p>
            <a:r>
              <a:rPr lang="nb-NO" altLang="nb-NO" smtClean="0"/>
              <a:t>Hvilken av pilene viser en god kobling? </a:t>
            </a:r>
          </a:p>
          <a:p>
            <a:r>
              <a:rPr lang="nb-NO" altLang="nb-NO" smtClean="0"/>
              <a:t>Hvilken av pilene viser en dårlig kobling? </a:t>
            </a:r>
          </a:p>
          <a:p>
            <a:r>
              <a:rPr lang="nb-NO" altLang="nb-NO" smtClean="0"/>
              <a:t>Hvorfor? 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66B3ED-24B4-43E0-871B-618534ED98E7}" type="slidenum">
              <a:rPr lang="nb-NO" altLang="nb-NO" sz="140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nb-NO" altLang="nb-NO" sz="1400"/>
          </a:p>
        </p:txBody>
      </p:sp>
      <p:pic>
        <p:nvPicPr>
          <p:cNvPr id="38917" name="Picture 2" descr="N:\Forskerføtter og leserøtter\ELEKTRISITET\Bilder\bilder fra annica\bra d+Ñlig koppling\5R0A1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t="5341" r="133" b="26585"/>
          <a:stretch>
            <a:fillRect/>
          </a:stretch>
        </p:blipFill>
        <p:spPr bwMode="auto">
          <a:xfrm>
            <a:off x="1746251" y="1557339"/>
            <a:ext cx="834072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1288938">
            <a:off x="2222500" y="2038351"/>
            <a:ext cx="1481138" cy="3603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nb-NO" altLang="nb-NO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9050081">
            <a:off x="8510588" y="2027239"/>
            <a:ext cx="1249362" cy="3825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nb-NO" altLang="nb-NO">
              <a:solidFill>
                <a:srgbClr val="FF0000"/>
              </a:solidFill>
            </a:endParaRPr>
          </a:p>
        </p:txBody>
      </p:sp>
      <p:sp>
        <p:nvSpPr>
          <p:cNvPr id="38920" name="TextBox 7"/>
          <p:cNvSpPr txBox="1">
            <a:spLocks noChangeArrowheads="1"/>
          </p:cNvSpPr>
          <p:nvPr/>
        </p:nvSpPr>
        <p:spPr bwMode="auto">
          <a:xfrm>
            <a:off x="8162925" y="4505325"/>
            <a:ext cx="1943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400"/>
              <a:t>Foto: Annica Thomsson</a:t>
            </a:r>
          </a:p>
        </p:txBody>
      </p:sp>
    </p:spTree>
    <p:extLst>
      <p:ext uri="{BB962C8B-B14F-4D97-AF65-F5344CB8AC3E}">
        <p14:creationId xmlns:p14="http://schemas.microsoft.com/office/powerpoint/2010/main" val="143557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34337"/>
            <a:ext cx="9433048" cy="673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4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Teknologi- og naturfagdidaktikk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583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492896"/>
            <a:ext cx="8229600" cy="1143000"/>
          </a:xfrm>
        </p:spPr>
        <p:txBody>
          <a:bodyPr/>
          <a:lstStyle/>
          <a:p>
            <a:r>
              <a:rPr lang="nb-NO" dirty="0" smtClean="0"/>
              <a:t>Hva er teknologi?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004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" y="707951"/>
            <a:ext cx="3280099" cy="187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01" y="31164"/>
            <a:ext cx="1908069" cy="29249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831" y="371850"/>
            <a:ext cx="2545076" cy="2243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21428"/>
          <a:stretch/>
        </p:blipFill>
        <p:spPr>
          <a:xfrm>
            <a:off x="9035563" y="2615423"/>
            <a:ext cx="2787412" cy="2217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19" y="4900655"/>
            <a:ext cx="3275856" cy="1840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07" y="4157105"/>
            <a:ext cx="2092647" cy="2092647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r="20945"/>
          <a:stretch/>
        </p:blipFill>
        <p:spPr>
          <a:xfrm>
            <a:off x="192455" y="3608034"/>
            <a:ext cx="2227832" cy="30747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850" y="74456"/>
            <a:ext cx="2143125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8500" r="5901" b="19550"/>
          <a:stretch/>
        </p:blipFill>
        <p:spPr>
          <a:xfrm>
            <a:off x="2823151" y="3724051"/>
            <a:ext cx="2808312" cy="29587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1384" y="27089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Ulv</a:t>
            </a:r>
            <a:endParaRPr lang="nb-NO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726590" y="2708920"/>
            <a:ext cx="192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Opplæringsloven</a:t>
            </a:r>
            <a:endParaRPr lang="nb-NO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48113" y="2956108"/>
            <a:ext cx="192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Grantre</a:t>
            </a:r>
            <a:endParaRPr lang="nb-NO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185047" y="2178118"/>
            <a:ext cx="192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Rasehund</a:t>
            </a:r>
            <a:endParaRPr lang="nb-NO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894093" y="4531323"/>
            <a:ext cx="192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Brød</a:t>
            </a:r>
            <a:endParaRPr lang="nb-NO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703202" y="4942289"/>
            <a:ext cx="192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Apple </a:t>
            </a:r>
            <a:r>
              <a:rPr lang="nb-NO" b="1" dirty="0" err="1" smtClean="0"/>
              <a:t>iCar</a:t>
            </a:r>
            <a:endParaRPr lang="nb-NO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327283" y="4463350"/>
            <a:ext cx="192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 smtClean="0"/>
              <a:t>Tresleiv</a:t>
            </a:r>
            <a:endParaRPr lang="nb-NO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911244" y="3688284"/>
            <a:ext cx="192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 smtClean="0"/>
              <a:t>Mariusgenser</a:t>
            </a:r>
            <a:endParaRPr lang="nb-NO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193455" y="3574467"/>
            <a:ext cx="192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Smarttelefon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61646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2" y="32340"/>
            <a:ext cx="11008917" cy="682566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007768" y="0"/>
            <a:ext cx="4536504" cy="1440160"/>
          </a:xfrm>
          <a:prstGeom prst="wedgeRoundRectCallou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/>
              <a:t>Teknologi er læren om </a:t>
            </a:r>
            <a:r>
              <a:rPr lang="nb-NO" sz="2800" dirty="0" smtClean="0"/>
              <a:t>den menneskeskapte </a:t>
            </a:r>
            <a:r>
              <a:rPr lang="nb-NO" sz="2800" dirty="0"/>
              <a:t>verden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20337" y="6381328"/>
            <a:ext cx="116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Rim Tusvik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415480" y="5310500"/>
            <a:ext cx="5040560" cy="1440160"/>
          </a:xfrm>
          <a:prstGeom prst="wedgeRoundRectCallout">
            <a:avLst>
              <a:gd name="adj1" fmla="val -20833"/>
              <a:gd name="adj2" fmla="val -66502"/>
              <a:gd name="adj3" fmla="val 166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/>
              <a:t>Teknologi </a:t>
            </a:r>
            <a:r>
              <a:rPr lang="nb-NO" sz="2800" dirty="0" smtClean="0"/>
              <a:t>bygger på  naturvitenskapelige prinsipper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45780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6" y="1339273"/>
            <a:ext cx="5590284" cy="4472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1428"/>
          <a:stretch/>
        </p:blipFill>
        <p:spPr>
          <a:xfrm>
            <a:off x="5442526" y="1540452"/>
            <a:ext cx="5521037" cy="439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 smtClean="0"/>
              <a:t>Naturfag og teknologi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9714" y="1600200"/>
            <a:ext cx="519492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b-NO" dirty="0" smtClean="0"/>
              <a:t>Formålet med:</a:t>
            </a:r>
          </a:p>
          <a:p>
            <a:r>
              <a:rPr lang="nb-NO" dirty="0"/>
              <a:t>n</a:t>
            </a:r>
            <a:r>
              <a:rPr lang="nb-NO" dirty="0" smtClean="0"/>
              <a:t>aturfag er å</a:t>
            </a:r>
            <a:r>
              <a:rPr lang="nb-NO" i="1" dirty="0" smtClean="0"/>
              <a:t> forstå </a:t>
            </a:r>
            <a:r>
              <a:rPr lang="nb-NO" dirty="0" smtClean="0"/>
              <a:t>verden</a:t>
            </a:r>
          </a:p>
          <a:p>
            <a:r>
              <a:rPr lang="nb-NO" dirty="0"/>
              <a:t>t</a:t>
            </a:r>
            <a:r>
              <a:rPr lang="nb-NO" dirty="0" smtClean="0"/>
              <a:t>eknologi er å </a:t>
            </a:r>
            <a:r>
              <a:rPr lang="nb-NO" i="1" dirty="0" smtClean="0"/>
              <a:t>endre</a:t>
            </a:r>
            <a:r>
              <a:rPr lang="nb-NO" dirty="0" smtClean="0"/>
              <a:t> verden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r>
              <a:rPr lang="nb-NO" dirty="0" smtClean="0"/>
              <a:t>Teknologi er i sin natur verdiladet (virkning/bivirkning)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664076"/>
            <a:ext cx="2971822" cy="1872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52" y="2904927"/>
            <a:ext cx="3025948" cy="1692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143" y="5048048"/>
            <a:ext cx="3275856" cy="18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Naturfag i teknologi, teknologi i naturfag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4077072"/>
            <a:ext cx="3010854" cy="240868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04" y="1329428"/>
            <a:ext cx="1991662" cy="2518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1628800"/>
            <a:ext cx="3117107" cy="20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19" y="4077072"/>
            <a:ext cx="3044952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1" y="2060848"/>
            <a:ext cx="5869757" cy="309634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4331804" y="223481"/>
            <a:ext cx="4104456" cy="21602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b="1" dirty="0"/>
              <a:t>Hvilket behov fyller dette produktet?</a:t>
            </a:r>
          </a:p>
          <a:p>
            <a:pPr algn="ctr"/>
            <a:r>
              <a:rPr lang="nb-NO" sz="2000" b="1" dirty="0"/>
              <a:t>(funksjon)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6403474" y="1214184"/>
            <a:ext cx="4104456" cy="1898618"/>
          </a:xfrm>
          <a:prstGeom prst="cloudCallout">
            <a:avLst>
              <a:gd name="adj1" fmla="val -50431"/>
              <a:gd name="adj2" fmla="val 501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b="1" dirty="0"/>
              <a:t>Hvordan virker det?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6858" y="5661248"/>
            <a:ext cx="8767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Viktige begreper: funksjon, form, materialer og egenskaper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6858" y="377661"/>
            <a:ext cx="324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Sentrale spørsmål i teknologi: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6384032" y="2667549"/>
            <a:ext cx="4104456" cy="1898618"/>
          </a:xfrm>
          <a:prstGeom prst="cloudCallout">
            <a:avLst>
              <a:gd name="adj1" fmla="val -53932"/>
              <a:gd name="adj2" fmla="val -200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b="1" dirty="0"/>
              <a:t>Har det noen bivirkninger?</a:t>
            </a:r>
          </a:p>
        </p:txBody>
      </p:sp>
    </p:spTree>
    <p:extLst>
      <p:ext uri="{BB962C8B-B14F-4D97-AF65-F5344CB8AC3E}">
        <p14:creationId xmlns:p14="http://schemas.microsoft.com/office/powerpoint/2010/main" val="22313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Naturfag.no/Elektrisitet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dirty="0"/>
              <a:t>5.–7. trinn</a:t>
            </a:r>
          </a:p>
          <a:p>
            <a:r>
              <a:rPr lang="nb-NO" altLang="nb-NO" dirty="0"/>
              <a:t>12 økter á 45 minutter</a:t>
            </a:r>
          </a:p>
          <a:p>
            <a:r>
              <a:rPr lang="nb-NO" altLang="nb-NO" dirty="0"/>
              <a:t>Oppdrag: </a:t>
            </a:r>
            <a:r>
              <a:rPr lang="nb-NO" altLang="nb-NO" sz="3000" dirty="0"/>
              <a:t>Ta fagbrev som modellhuselektriker</a:t>
            </a:r>
          </a:p>
          <a:p>
            <a:pPr marL="742950" lvl="2" indent="-342900"/>
            <a:r>
              <a:rPr lang="nb-NO" altLang="nb-NO" sz="3000" dirty="0"/>
              <a:t>legge elektrisk opplegg i et </a:t>
            </a:r>
            <a:r>
              <a:rPr lang="nb-NO" altLang="nb-NO" sz="3000" dirty="0" err="1"/>
              <a:t>modellhus</a:t>
            </a:r>
            <a:endParaRPr lang="nb-NO" altLang="nb-NO" sz="3000" dirty="0"/>
          </a:p>
          <a:p>
            <a:pPr marL="742950" lvl="2" indent="-342900"/>
            <a:r>
              <a:rPr lang="nb-NO" altLang="nb-NO" sz="3000" dirty="0" err="1"/>
              <a:t>Lærlingheftet</a:t>
            </a:r>
            <a:endParaRPr lang="nb-NO" altLang="nb-NO" sz="3000" dirty="0"/>
          </a:p>
          <a:p>
            <a:pPr marL="742950" lvl="2" indent="-342900"/>
            <a:r>
              <a:rPr lang="nb-NO" altLang="nb-NO" sz="3000" dirty="0"/>
              <a:t>Klassens bok om lamper</a:t>
            </a:r>
          </a:p>
          <a:p>
            <a:endParaRPr lang="nb-NO" altLang="nb-NO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3863182"/>
            <a:ext cx="39052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5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 smtClean="0"/>
              <a:t>Elektrisitet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Basert på</a:t>
            </a:r>
          </a:p>
          <a:p>
            <a:r>
              <a:rPr lang="nb-NO" dirty="0" err="1" smtClean="0"/>
              <a:t>Forskerføttermodellen</a:t>
            </a:r>
            <a:endParaRPr lang="nb-NO" dirty="0" smtClean="0"/>
          </a:p>
          <a:p>
            <a:r>
              <a:rPr lang="nb-NO" dirty="0" smtClean="0"/>
              <a:t>Utforskende undervisning</a:t>
            </a:r>
          </a:p>
          <a:p>
            <a:r>
              <a:rPr lang="nb-NO" dirty="0" smtClean="0"/>
              <a:t>Integrering av naturfag og teknologi</a:t>
            </a:r>
          </a:p>
          <a:p>
            <a:r>
              <a:rPr lang="nb-NO" dirty="0" smtClean="0"/>
              <a:t>Yrkesrelevant</a:t>
            </a:r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4" y="161926"/>
            <a:ext cx="39052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470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Hvilke gjenstander har du brukt i dag som trenger elektrisk strøm?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06772"/>
            <a:ext cx="10972800" cy="4525963"/>
          </a:xfrm>
        </p:spPr>
        <p:txBody>
          <a:bodyPr/>
          <a:lstStyle/>
          <a:p>
            <a:r>
              <a:rPr lang="nb-NO" dirty="0" smtClean="0"/>
              <a:t>Bruk Post-it lapp</a:t>
            </a:r>
          </a:p>
          <a:p>
            <a:r>
              <a:rPr lang="nb-NO" dirty="0" smtClean="0"/>
              <a:t>Skriv en gjenstand og funksjonen til gjenstanden (hva du brukte den til) på hver lapp.</a:t>
            </a:r>
          </a:p>
          <a:p>
            <a:endParaRPr lang="nb-NO" dirty="0"/>
          </a:p>
          <a:p>
            <a:endParaRPr lang="nb-NO" dirty="0" smtClean="0"/>
          </a:p>
          <a:p>
            <a:r>
              <a:rPr lang="nb-NO" dirty="0" smtClean="0"/>
              <a:t>Hva om vi ikke hadde strøm i en uke?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154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5489B-73FF-43BA-BC8E-CCDC25839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</a:t>
            </a:r>
            <a:r>
              <a:rPr lang="nb-NO" dirty="0" smtClean="0"/>
              <a:t>eknologi </a:t>
            </a:r>
            <a:r>
              <a:rPr lang="nb-NO" dirty="0"/>
              <a:t>i fagfornyelsen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4BB01-02ED-499E-ABFD-09A18727C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9376" y="1600200"/>
            <a:ext cx="11377264" cy="5069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4400" b="1" dirty="0" smtClean="0"/>
              <a:t>Teknologi: kjerneelement i naturfag</a:t>
            </a:r>
          </a:p>
          <a:p>
            <a:pPr marL="0" indent="0">
              <a:buNone/>
            </a:pPr>
            <a:endParaRPr lang="nb-NO" sz="2400" dirty="0" smtClean="0"/>
          </a:p>
          <a:p>
            <a:r>
              <a:rPr lang="nb-NO" dirty="0" smtClean="0"/>
              <a:t>Elevene </a:t>
            </a:r>
            <a:r>
              <a:rPr lang="nb-NO" dirty="0"/>
              <a:t>skal forstå, skape og bruke teknologi, inkludert programmering og modellering, i arbeid med naturfag. </a:t>
            </a:r>
            <a:endParaRPr lang="nb-NO" dirty="0" smtClean="0"/>
          </a:p>
          <a:p>
            <a:r>
              <a:rPr lang="nb-NO" dirty="0" smtClean="0"/>
              <a:t>Gjennom </a:t>
            </a:r>
            <a:r>
              <a:rPr lang="nb-NO" dirty="0"/>
              <a:t>å bruke og skape teknologi kan elevene kombinere erfaring og faglig kunnskap med å tenke kreativt og nyskapende. </a:t>
            </a:r>
            <a:endParaRPr lang="nb-NO" dirty="0" smtClean="0"/>
          </a:p>
          <a:p>
            <a:r>
              <a:rPr lang="nb-NO" dirty="0" smtClean="0"/>
              <a:t>Elevene </a:t>
            </a:r>
            <a:r>
              <a:rPr lang="nb-NO" dirty="0"/>
              <a:t>skal forstå teknologiske prinsipper og virkemåter. </a:t>
            </a:r>
            <a:endParaRPr lang="nb-NO" dirty="0" smtClean="0"/>
          </a:p>
          <a:p>
            <a:r>
              <a:rPr lang="nb-NO" dirty="0" smtClean="0"/>
              <a:t>De </a:t>
            </a:r>
            <a:r>
              <a:rPr lang="nb-NO" dirty="0"/>
              <a:t>skal vurdere hvordan teknologi kan bidra til løsninger, men også skape nye utfordringer. </a:t>
            </a:r>
            <a:endParaRPr lang="nb-NO" dirty="0" smtClean="0"/>
          </a:p>
          <a:p>
            <a:r>
              <a:rPr lang="nb-NO" dirty="0" smtClean="0"/>
              <a:t>Kunnskap </a:t>
            </a:r>
            <a:r>
              <a:rPr lang="nb-NO" dirty="0"/>
              <a:t>om og kompetanse innenfor teknologi er derfor viktig i et </a:t>
            </a:r>
            <a:r>
              <a:rPr lang="nb-NO" dirty="0" err="1"/>
              <a:t>bærekraftsperspektiv</a:t>
            </a:r>
            <a:r>
              <a:rPr lang="nb-NO" dirty="0"/>
              <a:t>. </a:t>
            </a:r>
            <a:endParaRPr lang="nb-NO" dirty="0" smtClean="0"/>
          </a:p>
          <a:p>
            <a:r>
              <a:rPr lang="nb-NO" dirty="0" smtClean="0"/>
              <a:t>Arbeid </a:t>
            </a:r>
            <a:r>
              <a:rPr lang="nb-NO" dirty="0"/>
              <a:t>med kjerneelementet teknologi skal kombineres med arbeid knyttet til de andre kjerneelementene.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747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Kompetansemål i teknologi: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54403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000" b="1" dirty="0" smtClean="0"/>
              <a:t>2.trinn</a:t>
            </a:r>
          </a:p>
          <a:p>
            <a:r>
              <a:rPr lang="nb-NO" sz="2000" dirty="0" smtClean="0"/>
              <a:t>Presentere egne </a:t>
            </a:r>
            <a:r>
              <a:rPr lang="nb-NO" sz="2000" dirty="0"/>
              <a:t>ideer til teknologiske </a:t>
            </a:r>
            <a:r>
              <a:rPr lang="nb-NO" sz="2000" dirty="0" smtClean="0"/>
              <a:t>oppfinnelser</a:t>
            </a:r>
          </a:p>
          <a:p>
            <a:r>
              <a:rPr lang="nb-NO" sz="2000" dirty="0" smtClean="0"/>
              <a:t>Utforske og beskrive observerbare </a:t>
            </a:r>
            <a:r>
              <a:rPr lang="nb-NO" sz="2000" dirty="0"/>
              <a:t>egenskaper til ulike objekter, materialer og stoffer og sortere etter </a:t>
            </a:r>
            <a:r>
              <a:rPr lang="nb-NO" sz="2000" dirty="0" smtClean="0"/>
              <a:t>egenskaper</a:t>
            </a:r>
          </a:p>
          <a:p>
            <a:pPr marL="0" indent="0">
              <a:buNone/>
            </a:pPr>
            <a:r>
              <a:rPr lang="nb-NO" sz="2000" b="1" dirty="0" smtClean="0"/>
              <a:t>4.trinn</a:t>
            </a:r>
          </a:p>
          <a:p>
            <a:r>
              <a:rPr lang="nb-NO" sz="2000" dirty="0" smtClean="0"/>
              <a:t>Utforske teknologiske </a:t>
            </a:r>
            <a:r>
              <a:rPr lang="nb-NO" sz="2000" dirty="0"/>
              <a:t>systemer som er satt sammen av ulike deler, og </a:t>
            </a:r>
            <a:r>
              <a:rPr lang="nb-NO" sz="2000" dirty="0" smtClean="0"/>
              <a:t>beskrive hvordan </a:t>
            </a:r>
            <a:r>
              <a:rPr lang="nb-NO" sz="2000" dirty="0"/>
              <a:t>delene fungerer og virker sammen</a:t>
            </a:r>
          </a:p>
          <a:p>
            <a:r>
              <a:rPr lang="nb-NO" sz="2000" dirty="0"/>
              <a:t>designe og lage et produkt basert på en </a:t>
            </a:r>
            <a:r>
              <a:rPr lang="nb-NO" sz="2000" dirty="0" smtClean="0"/>
              <a:t>kravspesifikasjon</a:t>
            </a:r>
          </a:p>
          <a:p>
            <a:pPr marL="0" indent="0">
              <a:buNone/>
            </a:pPr>
            <a:r>
              <a:rPr lang="nb-NO" sz="2000" b="1" dirty="0" smtClean="0"/>
              <a:t>7.trinn</a:t>
            </a:r>
          </a:p>
          <a:p>
            <a:r>
              <a:rPr lang="nb-NO" sz="2000" dirty="0" smtClean="0"/>
              <a:t>utforske, </a:t>
            </a:r>
            <a:r>
              <a:rPr lang="nb-NO" sz="2000" dirty="0"/>
              <a:t>lage og programmere teknologiske systemer som består av deler som virker sammen</a:t>
            </a:r>
          </a:p>
          <a:p>
            <a:r>
              <a:rPr lang="nb-NO" sz="2000" dirty="0"/>
              <a:t>designe og lage et produkt basert på brukerbehov</a:t>
            </a:r>
          </a:p>
          <a:p>
            <a:r>
              <a:rPr lang="nb-NO" sz="2000" dirty="0" smtClean="0"/>
              <a:t>Reflektere over </a:t>
            </a:r>
            <a:r>
              <a:rPr lang="nb-NO" sz="2000" dirty="0"/>
              <a:t>hvordan teknologi kan løse utfordringer, skape muligheter og føre til nye </a:t>
            </a:r>
            <a:r>
              <a:rPr lang="nb-NO" sz="2000" dirty="0" smtClean="0"/>
              <a:t>dilemmaer</a:t>
            </a:r>
          </a:p>
          <a:p>
            <a:pPr marL="0" indent="0">
              <a:buNone/>
            </a:pPr>
            <a:r>
              <a:rPr lang="nb-NO" sz="2000" b="1" dirty="0" smtClean="0"/>
              <a:t>10.trinn</a:t>
            </a:r>
          </a:p>
          <a:p>
            <a:r>
              <a:rPr lang="nb-NO" sz="2000" dirty="0"/>
              <a:t>utforske, </a:t>
            </a:r>
            <a:r>
              <a:rPr lang="nb-NO" sz="2000" dirty="0" smtClean="0"/>
              <a:t>forstå og </a:t>
            </a:r>
            <a:r>
              <a:rPr lang="nb-NO" sz="2000" dirty="0"/>
              <a:t>lage teknologiske systemer som består av en sender og en mottaker</a:t>
            </a:r>
          </a:p>
          <a:p>
            <a:r>
              <a:rPr lang="nb-NO" sz="2000" dirty="0" smtClean="0"/>
              <a:t>Bruke programmering </a:t>
            </a:r>
            <a:r>
              <a:rPr lang="nb-NO" sz="2000" dirty="0"/>
              <a:t>til å </a:t>
            </a:r>
            <a:r>
              <a:rPr lang="nb-NO" sz="2000" dirty="0" smtClean="0"/>
              <a:t>utforske naturfaglige fenomener</a:t>
            </a:r>
            <a:endParaRPr lang="nb-NO" sz="2000" dirty="0"/>
          </a:p>
          <a:p>
            <a:endParaRPr lang="nb-NO" sz="2000" dirty="0"/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29105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Naturfaglig og teknologisk innhold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Hva har vi gjort i dag?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91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Utforskende undervisning</a:t>
            </a:r>
            <a:endParaRPr lang="nb-NO"/>
          </a:p>
        </p:txBody>
      </p:sp>
      <p:grpSp>
        <p:nvGrpSpPr>
          <p:cNvPr id="7" name="Group 6"/>
          <p:cNvGrpSpPr/>
          <p:nvPr/>
        </p:nvGrpSpPr>
        <p:grpSpPr>
          <a:xfrm>
            <a:off x="2207568" y="1772816"/>
            <a:ext cx="8417942" cy="3973512"/>
            <a:chOff x="2214562" y="1417638"/>
            <a:chExt cx="8417942" cy="39735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4562" y="1466850"/>
              <a:ext cx="7762875" cy="39243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904312" y="1417638"/>
              <a:ext cx="1728192" cy="427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440362"/>
            <a:ext cx="4610100" cy="1228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69" y="5376996"/>
            <a:ext cx="406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M. Frøyland (Naturfagkonferansen 2019):</a:t>
            </a:r>
            <a:endParaRPr lang="nb-NO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9424987" y="1050305"/>
            <a:ext cx="2304256" cy="1872208"/>
          </a:xfrm>
          <a:prstGeom prst="wedgeRoundRectCallout">
            <a:avLst>
              <a:gd name="adj1" fmla="val -60516"/>
              <a:gd name="adj2" fmla="val 446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 smtClean="0"/>
              <a:t>Er det vi har gjort i dag utforskende?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419787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Installer </a:t>
            </a:r>
            <a:r>
              <a:rPr lang="nb-NO" dirty="0" err="1" smtClean="0"/>
              <a:t>Makecode</a:t>
            </a:r>
            <a:r>
              <a:rPr lang="nb-NO" dirty="0" smtClean="0"/>
              <a:t> </a:t>
            </a:r>
            <a:r>
              <a:rPr lang="nb-NO" dirty="0" err="1" smtClean="0"/>
              <a:t>App</a:t>
            </a:r>
            <a:r>
              <a:rPr lang="nb-NO" dirty="0" smtClean="0"/>
              <a:t> til neste gang?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144" y="1941479"/>
            <a:ext cx="6419712" cy="483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9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8452"/>
            <a:ext cx="12192000" cy="418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0B19D-4976-48CC-A44D-5876D593D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" y="3645024"/>
            <a:ext cx="12191164" cy="19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ktangel 2"/>
          <p:cNvSpPr/>
          <p:nvPr/>
        </p:nvSpPr>
        <p:spPr>
          <a:xfrm>
            <a:off x="1703512" y="6125234"/>
            <a:ext cx="885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000" dirty="0"/>
              <a:t>facebook.com/Naturfagsenteret		naturfagsenteret.no/nyhetsbrev</a:t>
            </a:r>
          </a:p>
        </p:txBody>
      </p:sp>
      <p:pic>
        <p:nvPicPr>
          <p:cNvPr id="10" name="Picture 2" descr="Bilderesultat for nyhetsbrev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164" y="5000400"/>
            <a:ext cx="1800200" cy="13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566" y="5242606"/>
            <a:ext cx="1144227" cy="8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ubtitle 1"/>
          <p:cNvSpPr>
            <a:spLocks noGrp="1"/>
          </p:cNvSpPr>
          <p:nvPr>
            <p:ph type="subTitle" idx="1"/>
          </p:nvPr>
        </p:nvSpPr>
        <p:spPr>
          <a:xfrm>
            <a:off x="1864804" y="4681855"/>
            <a:ext cx="8534400" cy="1752600"/>
          </a:xfrm>
        </p:spPr>
        <p:txBody>
          <a:bodyPr/>
          <a:lstStyle/>
          <a:p>
            <a:r>
              <a:rPr lang="nb-NO" dirty="0" smtClean="0">
                <a:solidFill>
                  <a:schemeClr val="tx1"/>
                </a:solidFill>
              </a:rPr>
              <a:t>Takk for oss!</a:t>
            </a:r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Sorter lappene etter funksjon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Jobb i par</a:t>
            </a:r>
          </a:p>
          <a:p>
            <a:r>
              <a:rPr lang="nb-NO" dirty="0" smtClean="0"/>
              <a:t>Side 4 i lærlingeheftet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1190625"/>
            <a:ext cx="7162800" cy="566737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3336862"/>
            <a:ext cx="2867276" cy="208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6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447" y="37514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Nøkkelsetningen står i </a:t>
            </a:r>
            <a:r>
              <a:rPr lang="nb-NO" dirty="0" err="1" smtClean="0">
                <a:solidFill>
                  <a:schemeClr val="accent2">
                    <a:lumMod val="50000"/>
                  </a:schemeClr>
                </a:solidFill>
              </a:rPr>
              <a:t>lærlingheftet</a:t>
            </a: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i rute 1 på side 1. </a:t>
            </a:r>
            <a:endParaRPr lang="nb-NO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525542" y="692696"/>
            <a:ext cx="9144000" cy="14465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nb-NO" sz="4400" dirty="0" smtClean="0">
                <a:latin typeface="Comic Sans MS" panose="030F0702030302020204" pitchFamily="66" charset="0"/>
              </a:rPr>
              <a:t>Funksjon er hva noe gjør eller hva det brukes til. </a:t>
            </a:r>
            <a:endParaRPr lang="nb-NO" sz="4400" dirty="0">
              <a:latin typeface="Comic Sans MS" panose="030F0702030302020204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01FF-388C-4130-8161-A1D433D05ED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366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1936</Words>
  <Application>Microsoft Office PowerPoint</Application>
  <PresentationFormat>Widescreen</PresentationFormat>
  <Paragraphs>430</Paragraphs>
  <Slides>75</Slides>
  <Notes>11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75</vt:i4>
      </vt:variant>
    </vt:vector>
  </HeadingPairs>
  <TitlesOfParts>
    <vt:vector size="81" baseType="lpstr">
      <vt:lpstr>Arial</vt:lpstr>
      <vt:lpstr>Calibri</vt:lpstr>
      <vt:lpstr>Comic Sans MS</vt:lpstr>
      <vt:lpstr>Symbol</vt:lpstr>
      <vt:lpstr>Office-tema</vt:lpstr>
      <vt:lpstr>Equation</vt:lpstr>
      <vt:lpstr>Kurs i programmering, teknologi- og naturfagdidaktikk</vt:lpstr>
      <vt:lpstr>Kurs i programmering, teknologi- og naturfagdidaktikk</vt:lpstr>
      <vt:lpstr>Nettsiden</vt:lpstr>
      <vt:lpstr>Innhold i samling 1:</vt:lpstr>
      <vt:lpstr>Naturfag.no: Elektrisitet</vt:lpstr>
      <vt:lpstr>PowerPoint-presentasjon</vt:lpstr>
      <vt:lpstr>Hvilke gjenstander har du brukt i dag som trenger elektrisk strøm?</vt:lpstr>
      <vt:lpstr>Sorter lappene etter funksjon</vt:lpstr>
      <vt:lpstr>Nøkkelsetningen står i lærlingheftet  i rute 1 på side 1. </vt:lpstr>
      <vt:lpstr>Skriv nøkkelsetningen i lærlingheftet  i rute 1 på side 2. </vt:lpstr>
      <vt:lpstr>Analyse av en lampe</vt:lpstr>
      <vt:lpstr>Analysere  </vt:lpstr>
      <vt:lpstr>Lampa er et system</vt:lpstr>
      <vt:lpstr>Nøkkelsetningene står i lærlingheftet  i rute 2 og 4 på side 1. </vt:lpstr>
      <vt:lpstr>Nøkkelsetningen står i lærlingheftet  i rute 3 på side 1. </vt:lpstr>
      <vt:lpstr>Materiale </vt:lpstr>
      <vt:lpstr>Egenskap  </vt:lpstr>
      <vt:lpstr>  </vt:lpstr>
      <vt:lpstr>PowerPoint-presentasjon</vt:lpstr>
      <vt:lpstr>Lampebok</vt:lpstr>
      <vt:lpstr>Analysere  </vt:lpstr>
      <vt:lpstr>PowerPoint-presentasjon</vt:lpstr>
      <vt:lpstr>Lyser lyspæra hva tror du? </vt:lpstr>
      <vt:lpstr>Test hva må til for at lyspæra skal lyse?   </vt:lpstr>
      <vt:lpstr>Hvor på batteriet sitter polene? </vt:lpstr>
      <vt:lpstr>PowerPoint-presentasjon</vt:lpstr>
      <vt:lpstr>Lyspæra – form, materialer og egenskaper</vt:lpstr>
      <vt:lpstr>Egenskaper til materialer:</vt:lpstr>
      <vt:lpstr>Faktaboka Elektrisitet - leseoppdrag</vt:lpstr>
      <vt:lpstr>Egenskaper til materialer - leder materialene strøm?</vt:lpstr>
      <vt:lpstr>Undersøke </vt:lpstr>
      <vt:lpstr>Har vi endret mening?</vt:lpstr>
      <vt:lpstr>PowerPoint-presentasjon</vt:lpstr>
      <vt:lpstr>Lede og isolere</vt:lpstr>
      <vt:lpstr>Tenk-par-del</vt:lpstr>
      <vt:lpstr>PowerPoint-presentasjon</vt:lpstr>
      <vt:lpstr>Lag en bryter</vt:lpstr>
      <vt:lpstr>Ekstraoppgave om bryter</vt:lpstr>
      <vt:lpstr>Lage strømvarsler </vt:lpstr>
      <vt:lpstr>Analyse av komponenter i en elektrisk krets</vt:lpstr>
      <vt:lpstr>Forberedelse: fjern låsmekanisme på lampesokkelen</vt:lpstr>
      <vt:lpstr>PowerPoint-presentasjon</vt:lpstr>
      <vt:lpstr>Den elektriske kretsen er et system</vt:lpstr>
      <vt:lpstr>Faglig påfyll - elektrisitet</vt:lpstr>
      <vt:lpstr>Lade og lede?</vt:lpstr>
      <vt:lpstr>Ohms lov sammenheng mellom strøm, spenning og resistans</vt:lpstr>
      <vt:lpstr>Serie- og parallellkopling</vt:lpstr>
      <vt:lpstr>PowerPoint-presentasjon</vt:lpstr>
      <vt:lpstr>To lyspærer i serie:</vt:lpstr>
      <vt:lpstr>Effektloven sammenheng mellom strøm, spenning og effekt</vt:lpstr>
      <vt:lpstr>Effekt</vt:lpstr>
      <vt:lpstr>Eksempel</vt:lpstr>
      <vt:lpstr>Enheten kWt</vt:lpstr>
      <vt:lpstr>PowerPoint-presentasjon</vt:lpstr>
      <vt:lpstr>PowerPoint-presentasjon</vt:lpstr>
      <vt:lpstr>Elektrisitet hjemme</vt:lpstr>
      <vt:lpstr>PowerPoint-presentasjon</vt:lpstr>
      <vt:lpstr>PowerPoint-presentasjon</vt:lpstr>
      <vt:lpstr>Elektrikere må passe på sikkerhet</vt:lpstr>
      <vt:lpstr>Teknologi- og naturfagdidaktikk</vt:lpstr>
      <vt:lpstr>Hva er teknologi?</vt:lpstr>
      <vt:lpstr>PowerPoint-presentasjon</vt:lpstr>
      <vt:lpstr>PowerPoint-presentasjon</vt:lpstr>
      <vt:lpstr>PowerPoint-presentasjon</vt:lpstr>
      <vt:lpstr>Naturfag og teknologi</vt:lpstr>
      <vt:lpstr>Naturfag i teknologi, teknologi i naturfag</vt:lpstr>
      <vt:lpstr>PowerPoint-presentasjon</vt:lpstr>
      <vt:lpstr>Naturfag.no/Elektrisitet</vt:lpstr>
      <vt:lpstr>Elektrisitet</vt:lpstr>
      <vt:lpstr>Teknologi i fagfornyelsen</vt:lpstr>
      <vt:lpstr>Kompetansemål i teknologi:</vt:lpstr>
      <vt:lpstr>Naturfaglig og teknologisk innhold</vt:lpstr>
      <vt:lpstr>Utforskende undervisning</vt:lpstr>
      <vt:lpstr>Installer Makecode App til neste gang?</vt:lpstr>
      <vt:lpstr>PowerPoint-presentasjon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Aud Ragnhild V K Skår</dc:creator>
  <cp:lastModifiedBy>Liv Oddrun Voll</cp:lastModifiedBy>
  <cp:revision>190</cp:revision>
  <cp:lastPrinted>2019-12-04T14:49:54Z</cp:lastPrinted>
  <dcterms:created xsi:type="dcterms:W3CDTF">2019-08-22T08:49:11Z</dcterms:created>
  <dcterms:modified xsi:type="dcterms:W3CDTF">2021-09-20T09:00:01Z</dcterms:modified>
</cp:coreProperties>
</file>